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26479"/>
            <a:ext cx="981456" cy="731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5625" y="461898"/>
            <a:ext cx="954074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290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26479"/>
            <a:ext cx="981456" cy="731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290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88340" y="1507485"/>
            <a:ext cx="4988560" cy="398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26479"/>
            <a:ext cx="981456" cy="731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290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26479"/>
            <a:ext cx="981456" cy="7315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625" y="218059"/>
            <a:ext cx="481584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290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700910"/>
            <a:ext cx="4994275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892533" y="6587743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hyperlink" Target="mailto:grubbg@michigan.gov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5" Type="http://schemas.openxmlformats.org/officeDocument/2006/relationships/image" Target="../media/image4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1.png"/><Relationship Id="rId5" Type="http://schemas.openxmlformats.org/officeDocument/2006/relationships/image" Target="../media/image5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jp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jpg"/><Relationship Id="rId4" Type="http://schemas.openxmlformats.org/officeDocument/2006/relationships/image" Target="../media/image71.png"/><Relationship Id="rId5" Type="http://schemas.openxmlformats.org/officeDocument/2006/relationships/image" Target="../media/image7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Relationship Id="rId3" Type="http://schemas.openxmlformats.org/officeDocument/2006/relationships/image" Target="../media/image79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png"/><Relationship Id="rId3" Type="http://schemas.openxmlformats.org/officeDocument/2006/relationships/image" Target="../media/image8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png"/><Relationship Id="rId3" Type="http://schemas.openxmlformats.org/officeDocument/2006/relationships/image" Target="../media/image8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jpg"/><Relationship Id="rId4" Type="http://schemas.openxmlformats.org/officeDocument/2006/relationships/image" Target="../media/image94.png"/><Relationship Id="rId5" Type="http://schemas.openxmlformats.org/officeDocument/2006/relationships/image" Target="../media/image95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png"/><Relationship Id="rId3" Type="http://schemas.openxmlformats.org/officeDocument/2006/relationships/image" Target="../media/image9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8.png"/><Relationship Id="rId3" Type="http://schemas.openxmlformats.org/officeDocument/2006/relationships/image" Target="../media/image9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jpg"/><Relationship Id="rId4" Type="http://schemas.openxmlformats.org/officeDocument/2006/relationships/image" Target="../media/image104.png"/><Relationship Id="rId5" Type="http://schemas.openxmlformats.org/officeDocument/2006/relationships/image" Target="../media/image105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jpg"/><Relationship Id="rId4" Type="http://schemas.openxmlformats.org/officeDocument/2006/relationships/image" Target="../media/image108.png"/><Relationship Id="rId5" Type="http://schemas.openxmlformats.org/officeDocument/2006/relationships/image" Target="../media/image10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jp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19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3" Type="http://schemas.openxmlformats.org/officeDocument/2006/relationships/image" Target="../media/image12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jpg"/><Relationship Id="rId6" Type="http://schemas.openxmlformats.org/officeDocument/2006/relationships/image" Target="../media/image25.png"/><Relationship Id="rId7" Type="http://schemas.openxmlformats.org/officeDocument/2006/relationships/image" Target="../media/image26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image" Target="../media/image128.jpg"/><Relationship Id="rId4" Type="http://schemas.openxmlformats.org/officeDocument/2006/relationships/image" Target="../media/image129.png"/><Relationship Id="rId5" Type="http://schemas.openxmlformats.org/officeDocument/2006/relationships/image" Target="../media/image130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Relationship Id="rId3" Type="http://schemas.openxmlformats.org/officeDocument/2006/relationships/image" Target="../media/image136.jpg"/><Relationship Id="rId4" Type="http://schemas.openxmlformats.org/officeDocument/2006/relationships/image" Target="../media/image137.png"/><Relationship Id="rId5" Type="http://schemas.openxmlformats.org/officeDocument/2006/relationships/image" Target="../media/image13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40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42.jpg"/><Relationship Id="rId4" Type="http://schemas.openxmlformats.org/officeDocument/2006/relationships/image" Target="../media/image143.png"/><Relationship Id="rId5" Type="http://schemas.openxmlformats.org/officeDocument/2006/relationships/image" Target="../media/image144.jpg"/><Relationship Id="rId6" Type="http://schemas.openxmlformats.org/officeDocument/2006/relationships/image" Target="../media/image145.png"/><Relationship Id="rId7" Type="http://schemas.openxmlformats.org/officeDocument/2006/relationships/image" Target="../media/image146.jpg"/><Relationship Id="rId8" Type="http://schemas.openxmlformats.org/officeDocument/2006/relationships/image" Target="../media/image147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image" Target="../media/image149.jpg"/><Relationship Id="rId4" Type="http://schemas.openxmlformats.org/officeDocument/2006/relationships/image" Target="../media/image150.png"/><Relationship Id="rId5" Type="http://schemas.openxmlformats.org/officeDocument/2006/relationships/image" Target="../media/image151.jpg"/><Relationship Id="rId6" Type="http://schemas.openxmlformats.org/officeDocument/2006/relationships/image" Target="../media/image152.png"/><Relationship Id="rId7" Type="http://schemas.openxmlformats.org/officeDocument/2006/relationships/image" Target="../media/image153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55.jpg"/><Relationship Id="rId4" Type="http://schemas.openxmlformats.org/officeDocument/2006/relationships/image" Target="../media/image156.png"/><Relationship Id="rId5" Type="http://schemas.openxmlformats.org/officeDocument/2006/relationships/image" Target="../media/image157.jpg"/><Relationship Id="rId6" Type="http://schemas.openxmlformats.org/officeDocument/2006/relationships/image" Target="../media/image158.png"/><Relationship Id="rId7" Type="http://schemas.openxmlformats.org/officeDocument/2006/relationships/image" Target="../media/image159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161.jpg"/><Relationship Id="rId4" Type="http://schemas.openxmlformats.org/officeDocument/2006/relationships/image" Target="../media/image162.png"/><Relationship Id="rId5" Type="http://schemas.openxmlformats.org/officeDocument/2006/relationships/image" Target="../media/image163.jpg"/><Relationship Id="rId6" Type="http://schemas.openxmlformats.org/officeDocument/2006/relationships/image" Target="../media/image164.png"/><Relationship Id="rId7" Type="http://schemas.openxmlformats.org/officeDocument/2006/relationships/image" Target="../media/image165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png"/><Relationship Id="rId3" Type="http://schemas.openxmlformats.org/officeDocument/2006/relationships/image" Target="../media/image167.jpg"/><Relationship Id="rId4" Type="http://schemas.openxmlformats.org/officeDocument/2006/relationships/image" Target="../media/image168.png"/><Relationship Id="rId5" Type="http://schemas.openxmlformats.org/officeDocument/2006/relationships/image" Target="../media/image16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30.jpg"/><Relationship Id="rId6" Type="http://schemas.openxmlformats.org/officeDocument/2006/relationships/image" Target="../media/image31.png"/><Relationship Id="rId7" Type="http://schemas.openxmlformats.org/officeDocument/2006/relationships/image" Target="../media/image32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Relationship Id="rId3" Type="http://schemas.openxmlformats.org/officeDocument/2006/relationships/image" Target="../media/image171.jpg"/><Relationship Id="rId4" Type="http://schemas.openxmlformats.org/officeDocument/2006/relationships/image" Target="../media/image172.png"/><Relationship Id="rId5" Type="http://schemas.openxmlformats.org/officeDocument/2006/relationships/image" Target="../media/image173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png"/><Relationship Id="rId3" Type="http://schemas.openxmlformats.org/officeDocument/2006/relationships/image" Target="../media/image175.jpg"/><Relationship Id="rId4" Type="http://schemas.openxmlformats.org/officeDocument/2006/relationships/image" Target="../media/image176.png"/><Relationship Id="rId5" Type="http://schemas.openxmlformats.org/officeDocument/2006/relationships/image" Target="../media/image177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png"/><Relationship Id="rId3" Type="http://schemas.openxmlformats.org/officeDocument/2006/relationships/image" Target="../media/image179.jpg"/><Relationship Id="rId4" Type="http://schemas.openxmlformats.org/officeDocument/2006/relationships/image" Target="../media/image180.png"/><Relationship Id="rId5" Type="http://schemas.openxmlformats.org/officeDocument/2006/relationships/image" Target="../media/image181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2.png"/><Relationship Id="rId3" Type="http://schemas.openxmlformats.org/officeDocument/2006/relationships/image" Target="../media/image183.jpg"/><Relationship Id="rId4" Type="http://schemas.openxmlformats.org/officeDocument/2006/relationships/image" Target="../media/image184.png"/><Relationship Id="rId5" Type="http://schemas.openxmlformats.org/officeDocument/2006/relationships/image" Target="../media/image185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6.png"/><Relationship Id="rId3" Type="http://schemas.openxmlformats.org/officeDocument/2006/relationships/image" Target="../media/image187.jpg"/><Relationship Id="rId4" Type="http://schemas.openxmlformats.org/officeDocument/2006/relationships/image" Target="../media/image188.png"/><Relationship Id="rId5" Type="http://schemas.openxmlformats.org/officeDocument/2006/relationships/image" Target="../media/image189.jpg"/><Relationship Id="rId6" Type="http://schemas.openxmlformats.org/officeDocument/2006/relationships/image" Target="../media/image190.png"/><Relationship Id="rId7" Type="http://schemas.openxmlformats.org/officeDocument/2006/relationships/image" Target="../media/image191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2.png"/><Relationship Id="rId3" Type="http://schemas.openxmlformats.org/officeDocument/2006/relationships/image" Target="../media/image193.jpg"/><Relationship Id="rId4" Type="http://schemas.openxmlformats.org/officeDocument/2006/relationships/image" Target="../media/image194.png"/><Relationship Id="rId5" Type="http://schemas.openxmlformats.org/officeDocument/2006/relationships/image" Target="../media/image195.jpg"/><Relationship Id="rId6" Type="http://schemas.openxmlformats.org/officeDocument/2006/relationships/image" Target="../media/image196.png"/><Relationship Id="rId7" Type="http://schemas.openxmlformats.org/officeDocument/2006/relationships/image" Target="../media/image197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png"/><Relationship Id="rId3" Type="http://schemas.openxmlformats.org/officeDocument/2006/relationships/image" Target="../media/image199.jpg"/><Relationship Id="rId4" Type="http://schemas.openxmlformats.org/officeDocument/2006/relationships/image" Target="../media/image200.png"/><Relationship Id="rId5" Type="http://schemas.openxmlformats.org/officeDocument/2006/relationships/image" Target="../media/image201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2.png"/><Relationship Id="rId3" Type="http://schemas.openxmlformats.org/officeDocument/2006/relationships/image" Target="../media/image203.jpg"/><Relationship Id="rId4" Type="http://schemas.openxmlformats.org/officeDocument/2006/relationships/image" Target="../media/image204.png"/><Relationship Id="rId5" Type="http://schemas.openxmlformats.org/officeDocument/2006/relationships/image" Target="../media/image205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6.png"/><Relationship Id="rId3" Type="http://schemas.openxmlformats.org/officeDocument/2006/relationships/image" Target="../media/image207.jpg"/><Relationship Id="rId4" Type="http://schemas.openxmlformats.org/officeDocument/2006/relationships/image" Target="../media/image208.png"/><Relationship Id="rId5" Type="http://schemas.openxmlformats.org/officeDocument/2006/relationships/image" Target="../media/image209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Relationship Id="rId3" Type="http://schemas.openxmlformats.org/officeDocument/2006/relationships/image" Target="../media/image211.jpg"/><Relationship Id="rId4" Type="http://schemas.openxmlformats.org/officeDocument/2006/relationships/image" Target="../media/image212.png"/><Relationship Id="rId5" Type="http://schemas.openxmlformats.org/officeDocument/2006/relationships/image" Target="../media/image2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4.png"/><Relationship Id="rId3" Type="http://schemas.openxmlformats.org/officeDocument/2006/relationships/image" Target="../media/image215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6.png"/><Relationship Id="rId3" Type="http://schemas.openxmlformats.org/officeDocument/2006/relationships/image" Target="../media/image217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8.png"/><Relationship Id="rId3" Type="http://schemas.openxmlformats.org/officeDocument/2006/relationships/image" Target="../media/image219.jpg"/><Relationship Id="rId4" Type="http://schemas.openxmlformats.org/officeDocument/2006/relationships/image" Target="../media/image220.png"/><Relationship Id="rId5" Type="http://schemas.openxmlformats.org/officeDocument/2006/relationships/image" Target="../media/image221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2.png"/><Relationship Id="rId3" Type="http://schemas.openxmlformats.org/officeDocument/2006/relationships/image" Target="../media/image223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4.png"/><Relationship Id="rId3" Type="http://schemas.openxmlformats.org/officeDocument/2006/relationships/image" Target="../media/image225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6.png"/><Relationship Id="rId3" Type="http://schemas.openxmlformats.org/officeDocument/2006/relationships/image" Target="../media/image227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8.png"/><Relationship Id="rId3" Type="http://schemas.openxmlformats.org/officeDocument/2006/relationships/image" Target="../media/image229.jpg"/><Relationship Id="rId4" Type="http://schemas.openxmlformats.org/officeDocument/2006/relationships/image" Target="../media/image230.png"/><Relationship Id="rId5" Type="http://schemas.openxmlformats.org/officeDocument/2006/relationships/image" Target="../media/image231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2.png"/><Relationship Id="rId3" Type="http://schemas.openxmlformats.org/officeDocument/2006/relationships/image" Target="../media/image233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4.png"/><Relationship Id="rId3" Type="http://schemas.openxmlformats.org/officeDocument/2006/relationships/image" Target="../media/image235.jpg"/><Relationship Id="rId4" Type="http://schemas.openxmlformats.org/officeDocument/2006/relationships/hyperlink" Target="http://www.osha.gov/Publications/OSHA3902.pdf" TargetMode="External"/><Relationship Id="rId5" Type="http://schemas.openxmlformats.org/officeDocument/2006/relationships/hyperlink" Target="https://www.osha.gov/OshDoc/data_General_Facts/crystalline-factsheet.pdf" TargetMode="External"/><Relationship Id="rId6" Type="http://schemas.openxmlformats.org/officeDocument/2006/relationships/hyperlink" Target="http://www.cdc.gov/niosh/topics/silica" TargetMode="Externa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6.png"/><Relationship Id="rId3" Type="http://schemas.openxmlformats.org/officeDocument/2006/relationships/image" Target="../media/image237.jpg"/><Relationship Id="rId4" Type="http://schemas.openxmlformats.org/officeDocument/2006/relationships/hyperlink" Target="http://www.silica-safe.org/" TargetMode="External"/><Relationship Id="rId5" Type="http://schemas.openxmlformats.org/officeDocument/2006/relationships/hyperlink" Target="http://www.silica-safe.org/whats-working/controlling-silica-dust-learning-from-each-other" TargetMode="External"/><Relationship Id="rId6" Type="http://schemas.openxmlformats.org/officeDocument/2006/relationships/hyperlink" Target="https://www.federalregister.gov/documents/2016/03/25/2016-04800/occupational-exposure-to-respirable-crystalline-silica" TargetMode="External"/><Relationship Id="rId7" Type="http://schemas.openxmlformats.org/officeDocument/2006/relationships/hyperlink" Target="https://www.youtube.com/watch?v=iC-Ze4jTs0M" TargetMode="External"/><Relationship Id="rId8" Type="http://schemas.openxmlformats.org/officeDocument/2006/relationships/image" Target="../media/image238.png"/><Relationship Id="rId9" Type="http://schemas.openxmlformats.org/officeDocument/2006/relationships/image" Target="../media/image23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0.png"/><Relationship Id="rId3" Type="http://schemas.openxmlformats.org/officeDocument/2006/relationships/image" Target="../media/image241.jpg"/><Relationship Id="rId4" Type="http://schemas.openxmlformats.org/officeDocument/2006/relationships/image" Target="../media/image242.png"/><Relationship Id="rId5" Type="http://schemas.openxmlformats.org/officeDocument/2006/relationships/image" Target="../media/image243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9188" y="693419"/>
            <a:ext cx="8783320" cy="2319655"/>
          </a:xfrm>
          <a:custGeom>
            <a:avLst/>
            <a:gdLst/>
            <a:ahLst/>
            <a:cxnLst/>
            <a:rect l="l" t="t" r="r" b="b"/>
            <a:pathLst>
              <a:path w="8783320" h="2319655">
                <a:moveTo>
                  <a:pt x="0" y="2319528"/>
                </a:moveTo>
                <a:lnTo>
                  <a:pt x="8782812" y="2319528"/>
                </a:lnTo>
                <a:lnTo>
                  <a:pt x="8782812" y="0"/>
                </a:lnTo>
                <a:lnTo>
                  <a:pt x="0" y="0"/>
                </a:lnTo>
                <a:lnTo>
                  <a:pt x="0" y="2319528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3419"/>
            <a:ext cx="990600" cy="2319655"/>
          </a:xfrm>
          <a:custGeom>
            <a:avLst/>
            <a:gdLst/>
            <a:ahLst/>
            <a:cxnLst/>
            <a:rect l="l" t="t" r="r" b="b"/>
            <a:pathLst>
              <a:path w="990600" h="2319655">
                <a:moveTo>
                  <a:pt x="0" y="2319528"/>
                </a:moveTo>
                <a:lnTo>
                  <a:pt x="990600" y="2319528"/>
                </a:lnTo>
                <a:lnTo>
                  <a:pt x="990600" y="0"/>
                </a:lnTo>
                <a:lnTo>
                  <a:pt x="0" y="0"/>
                </a:lnTo>
                <a:lnTo>
                  <a:pt x="0" y="2319528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600" y="0"/>
            <a:ext cx="2418715" cy="6858000"/>
          </a:xfrm>
          <a:custGeom>
            <a:avLst/>
            <a:gdLst/>
            <a:ahLst/>
            <a:cxnLst/>
            <a:rect l="l" t="t" r="r" b="b"/>
            <a:pathLst>
              <a:path w="2418715" h="6858000">
                <a:moveTo>
                  <a:pt x="0" y="6858000"/>
                </a:moveTo>
                <a:lnTo>
                  <a:pt x="2418588" y="6858000"/>
                </a:lnTo>
                <a:lnTo>
                  <a:pt x="241858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19588" y="6172198"/>
            <a:ext cx="1757172" cy="6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0600" y="693419"/>
            <a:ext cx="2418588" cy="2319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12794" y="3351009"/>
            <a:ext cx="5509895" cy="230060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2800" spc="-10" b="1">
                <a:latin typeface="Calibri"/>
                <a:cs typeface="Calibri"/>
              </a:rPr>
              <a:t>Gregg Grubb,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CIH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 spc="-5">
                <a:latin typeface="Calibri"/>
                <a:cs typeface="Calibri"/>
              </a:rPr>
              <a:t>MIOSHA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dirty="0" sz="2400" spc="-10">
                <a:latin typeface="Calibri"/>
                <a:cs typeface="Calibri"/>
              </a:rPr>
              <a:t>Consultation </a:t>
            </a:r>
            <a:r>
              <a:rPr dirty="0" sz="2400" spc="-15">
                <a:latin typeface="Calibri"/>
                <a:cs typeface="Calibri"/>
              </a:rPr>
              <a:t>Education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30">
                <a:latin typeface="Calibri"/>
                <a:cs typeface="Calibri"/>
              </a:rPr>
              <a:t>Training </a:t>
            </a:r>
            <a:r>
              <a:rPr dirty="0" sz="2400" spc="-10">
                <a:latin typeface="Calibri"/>
                <a:cs typeface="Calibri"/>
              </a:rPr>
              <a:t>Division  </a:t>
            </a:r>
            <a:r>
              <a:rPr dirty="0" sz="2400" spc="-5">
                <a:latin typeface="Calibri"/>
                <a:cs typeface="Calibri"/>
              </a:rPr>
              <a:t>Lansing,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Michigan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>
                <a:latin typeface="Calibri"/>
                <a:cs typeface="Calibri"/>
                <a:hlinkClick r:id="rId4"/>
              </a:rPr>
              <a:t>grubbg@michigan.gov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70257" y="6587743"/>
            <a:ext cx="1555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05">
              <a:lnSpc>
                <a:spcPts val="1240"/>
              </a:lnSpc>
            </a:pPr>
            <a:fld id="{81D60167-4931-47E6-BA6A-407CBD079E47}" type="slidenum">
              <a:rPr dirty="0" sz="1200"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12794" y="994410"/>
            <a:ext cx="8094345" cy="1634489"/>
          </a:xfrm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55"/>
              </a:spcBef>
            </a:pPr>
            <a:r>
              <a:rPr dirty="0" sz="4000" spc="-25"/>
              <a:t>Keep </a:t>
            </a:r>
            <a:r>
              <a:rPr dirty="0" sz="4000" spc="-85"/>
              <a:t>Your </a:t>
            </a:r>
            <a:r>
              <a:rPr dirty="0" sz="4000" spc="-5"/>
              <a:t>Head </a:t>
            </a:r>
            <a:r>
              <a:rPr dirty="0" sz="4000" spc="-10"/>
              <a:t>Out </a:t>
            </a:r>
            <a:r>
              <a:rPr dirty="0" sz="4000" spc="-5"/>
              <a:t>of the Clouds!  </a:t>
            </a:r>
            <a:r>
              <a:rPr dirty="0" sz="3600">
                <a:solidFill>
                  <a:srgbClr val="000000"/>
                </a:solidFill>
              </a:rPr>
              <a:t>Silica in </a:t>
            </a:r>
            <a:r>
              <a:rPr dirty="0" sz="3600" spc="-15">
                <a:solidFill>
                  <a:srgbClr val="000000"/>
                </a:solidFill>
              </a:rPr>
              <a:t>General </a:t>
            </a:r>
            <a:r>
              <a:rPr dirty="0" sz="3600" spc="-5">
                <a:solidFill>
                  <a:srgbClr val="000000"/>
                </a:solidFill>
              </a:rPr>
              <a:t>Industry </a:t>
            </a:r>
            <a:r>
              <a:rPr dirty="0" sz="3600">
                <a:solidFill>
                  <a:srgbClr val="000000"/>
                </a:solidFill>
              </a:rPr>
              <a:t>and </a:t>
            </a:r>
            <a:r>
              <a:rPr dirty="0" sz="3600" spc="-5">
                <a:solidFill>
                  <a:srgbClr val="000000"/>
                </a:solidFill>
              </a:rPr>
              <a:t>Construction  </a:t>
            </a:r>
            <a:r>
              <a:rPr dirty="0" sz="2900" b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dirty="0" sz="2900" spc="-5" b="0">
                <a:solidFill>
                  <a:srgbClr val="000000"/>
                </a:solidFill>
                <a:latin typeface="Calibri"/>
                <a:cs typeface="Calibri"/>
              </a:rPr>
              <a:t>Overview of </a:t>
            </a:r>
            <a:r>
              <a:rPr dirty="0" sz="2900" b="0">
                <a:solidFill>
                  <a:srgbClr val="000000"/>
                </a:solidFill>
                <a:latin typeface="Calibri"/>
                <a:cs typeface="Calibri"/>
              </a:rPr>
              <a:t>MIOSHA </a:t>
            </a:r>
            <a:r>
              <a:rPr dirty="0" sz="2900" spc="-20" b="0">
                <a:solidFill>
                  <a:srgbClr val="000000"/>
                </a:solidFill>
                <a:latin typeface="Calibri"/>
                <a:cs typeface="Calibri"/>
              </a:rPr>
              <a:t>Part </a:t>
            </a:r>
            <a:r>
              <a:rPr dirty="0" sz="2900" b="0">
                <a:solidFill>
                  <a:srgbClr val="000000"/>
                </a:solidFill>
                <a:latin typeface="Calibri"/>
                <a:cs typeface="Calibri"/>
              </a:rPr>
              <a:t>590 </a:t>
            </a:r>
            <a:r>
              <a:rPr dirty="0" sz="2900" spc="-5" b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dirty="0" sz="2900" spc="-20" b="0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dirty="0" sz="29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000000"/>
                </a:solidFill>
                <a:latin typeface="Calibri"/>
                <a:cs typeface="Calibri"/>
              </a:rPr>
              <a:t>690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568579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0225" algn="l"/>
              </a:tabLst>
            </a:pPr>
            <a:r>
              <a:rPr dirty="0" spc="-5"/>
              <a:t>Scope:	</a:t>
            </a:r>
            <a:r>
              <a:rPr dirty="0" spc="-15"/>
              <a:t>General</a:t>
            </a:r>
            <a:r>
              <a:rPr dirty="0" spc="-95"/>
              <a:t> </a:t>
            </a:r>
            <a:r>
              <a:rPr dirty="0" spc="-5"/>
              <a:t>Industry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117" y="720970"/>
            <a:ext cx="6520815" cy="5764530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Rule</a:t>
            </a:r>
            <a:r>
              <a:rPr dirty="0" sz="32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59001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1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b="1" i="1">
                <a:latin typeface="Calibri"/>
                <a:cs typeface="Calibri"/>
              </a:rPr>
              <a:t>Applies </a:t>
            </a:r>
            <a:r>
              <a:rPr dirty="0" sz="2700" spc="-20" b="1" i="1">
                <a:latin typeface="Calibri"/>
                <a:cs typeface="Calibri"/>
              </a:rPr>
              <a:t>to </a:t>
            </a:r>
            <a:r>
              <a:rPr dirty="0" sz="2700" b="1" i="1">
                <a:latin typeface="Calibri"/>
                <a:cs typeface="Calibri"/>
              </a:rPr>
              <a:t>all </a:t>
            </a:r>
            <a:r>
              <a:rPr dirty="0" sz="2700" spc="-5" b="1" i="1">
                <a:latin typeface="Calibri"/>
                <a:cs typeface="Calibri"/>
              </a:rPr>
              <a:t>occupational </a:t>
            </a:r>
            <a:r>
              <a:rPr dirty="0" sz="2700" spc="-10" b="1" i="1">
                <a:latin typeface="Calibri"/>
                <a:cs typeface="Calibri"/>
              </a:rPr>
              <a:t>exposures </a:t>
            </a:r>
            <a:r>
              <a:rPr dirty="0" sz="2700" spc="-15" b="1" i="1">
                <a:latin typeface="Calibri"/>
                <a:cs typeface="Calibri"/>
              </a:rPr>
              <a:t>to  </a:t>
            </a:r>
            <a:r>
              <a:rPr dirty="0" sz="2700" spc="-5" b="1" i="1">
                <a:latin typeface="Calibri"/>
                <a:cs typeface="Calibri"/>
              </a:rPr>
              <a:t>respirable </a:t>
            </a:r>
            <a:r>
              <a:rPr dirty="0" sz="2700" spc="-10" b="1" i="1">
                <a:latin typeface="Calibri"/>
                <a:cs typeface="Calibri"/>
              </a:rPr>
              <a:t>crystalline silica </a:t>
            </a:r>
            <a:r>
              <a:rPr dirty="0" sz="2700" spc="-30" i="1">
                <a:latin typeface="Calibri"/>
                <a:cs typeface="Calibri"/>
              </a:rPr>
              <a:t>except:  </a:t>
            </a:r>
            <a:r>
              <a:rPr dirty="0" sz="2700" spc="-10" i="1">
                <a:latin typeface="Calibri"/>
                <a:cs typeface="Calibri"/>
              </a:rPr>
              <a:t>construction </a:t>
            </a:r>
            <a:r>
              <a:rPr dirty="0" sz="2700" spc="-5" i="1">
                <a:latin typeface="Calibri"/>
                <a:cs typeface="Calibri"/>
              </a:rPr>
              <a:t>work, agricultural operations,  and </a:t>
            </a:r>
            <a:r>
              <a:rPr dirty="0" sz="2700" spc="-15" i="1">
                <a:latin typeface="Calibri"/>
                <a:cs typeface="Calibri"/>
              </a:rPr>
              <a:t>exposures </a:t>
            </a:r>
            <a:r>
              <a:rPr dirty="0" sz="2700" i="1">
                <a:latin typeface="Calibri"/>
                <a:cs typeface="Calibri"/>
              </a:rPr>
              <a:t>that </a:t>
            </a:r>
            <a:r>
              <a:rPr dirty="0" sz="2700" spc="-5" i="1">
                <a:latin typeface="Calibri"/>
                <a:cs typeface="Calibri"/>
              </a:rPr>
              <a:t>result </a:t>
            </a:r>
            <a:r>
              <a:rPr dirty="0" sz="2700" spc="-10" i="1">
                <a:latin typeface="Calibri"/>
                <a:cs typeface="Calibri"/>
              </a:rPr>
              <a:t>from </a:t>
            </a:r>
            <a:r>
              <a:rPr dirty="0" sz="2700" spc="-5" i="1">
                <a:latin typeface="Calibri"/>
                <a:cs typeface="Calibri"/>
              </a:rPr>
              <a:t>working </a:t>
            </a:r>
            <a:r>
              <a:rPr dirty="0" sz="2700" i="1">
                <a:latin typeface="Calibri"/>
                <a:cs typeface="Calibri"/>
              </a:rPr>
              <a:t>with  </a:t>
            </a:r>
            <a:r>
              <a:rPr dirty="0" sz="2700" spc="-5" i="1">
                <a:latin typeface="Calibri"/>
                <a:cs typeface="Calibri"/>
              </a:rPr>
              <a:t>sorptive</a:t>
            </a:r>
            <a:r>
              <a:rPr dirty="0" sz="2700" spc="-85" i="1">
                <a:latin typeface="Calibri"/>
                <a:cs typeface="Calibri"/>
              </a:rPr>
              <a:t> </a:t>
            </a:r>
            <a:r>
              <a:rPr dirty="0" sz="2700" spc="-5" i="1">
                <a:latin typeface="Calibri"/>
                <a:cs typeface="Calibri"/>
              </a:rPr>
              <a:t>clays.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5" b="1" i="1">
                <a:latin typeface="Calibri"/>
                <a:cs typeface="Calibri"/>
              </a:rPr>
              <a:t>Does not</a:t>
            </a:r>
            <a:r>
              <a:rPr dirty="0" sz="2700" spc="-80" b="1" i="1">
                <a:latin typeface="Calibri"/>
                <a:cs typeface="Calibri"/>
              </a:rPr>
              <a:t> </a:t>
            </a:r>
            <a:r>
              <a:rPr dirty="0" sz="2700" b="1" i="1">
                <a:latin typeface="Calibri"/>
                <a:cs typeface="Calibri"/>
              </a:rPr>
              <a:t>apply:</a:t>
            </a:r>
            <a:endParaRPr sz="2700">
              <a:latin typeface="Calibri"/>
              <a:cs typeface="Calibri"/>
            </a:endParaRPr>
          </a:p>
          <a:p>
            <a:pPr lvl="1" marL="756285" indent="-286385">
              <a:lnSpc>
                <a:spcPts val="259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i="1">
                <a:latin typeface="Calibri"/>
                <a:cs typeface="Calibri"/>
              </a:rPr>
              <a:t>Where employee </a:t>
            </a:r>
            <a:r>
              <a:rPr dirty="0" sz="2400" spc="-10" i="1">
                <a:latin typeface="Calibri"/>
                <a:cs typeface="Calibri"/>
              </a:rPr>
              <a:t>exposures </a:t>
            </a:r>
            <a:r>
              <a:rPr dirty="0" sz="2400" i="1">
                <a:latin typeface="Calibri"/>
                <a:cs typeface="Calibri"/>
              </a:rPr>
              <a:t>will </a:t>
            </a:r>
            <a:r>
              <a:rPr dirty="0" sz="2400" spc="-5" i="1">
                <a:latin typeface="Calibri"/>
                <a:cs typeface="Calibri"/>
              </a:rPr>
              <a:t>remain</a:t>
            </a:r>
            <a:r>
              <a:rPr dirty="0" sz="2400" spc="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below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305"/>
              </a:lnSpc>
            </a:pPr>
            <a:r>
              <a:rPr dirty="0" sz="2400" i="1">
                <a:latin typeface="Calibri"/>
                <a:cs typeface="Calibri"/>
              </a:rPr>
              <a:t>25 </a:t>
            </a:r>
            <a:r>
              <a:rPr dirty="0" sz="2400" spc="-5" i="1">
                <a:latin typeface="Calibri"/>
                <a:cs typeface="Calibri"/>
              </a:rPr>
              <a:t>micrograms per cubic </a:t>
            </a:r>
            <a:r>
              <a:rPr dirty="0" sz="2400" spc="-10" i="1">
                <a:latin typeface="Calibri"/>
                <a:cs typeface="Calibri"/>
              </a:rPr>
              <a:t>meter </a:t>
            </a:r>
            <a:r>
              <a:rPr dirty="0" sz="2400" spc="-5" i="1">
                <a:latin typeface="Calibri"/>
                <a:cs typeface="Calibri"/>
              </a:rPr>
              <a:t>of air</a:t>
            </a:r>
            <a:r>
              <a:rPr dirty="0" sz="2400" spc="-2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(25</a:t>
            </a:r>
            <a:endParaRPr sz="2400">
              <a:latin typeface="Calibri"/>
              <a:cs typeface="Calibri"/>
            </a:endParaRPr>
          </a:p>
          <a:p>
            <a:pPr marL="756285" marR="350520">
              <a:lnSpc>
                <a:spcPct val="80000"/>
              </a:lnSpc>
              <a:spcBef>
                <a:spcPts val="290"/>
              </a:spcBef>
            </a:pPr>
            <a:r>
              <a:rPr dirty="0" sz="2400" spc="-5" i="1">
                <a:latin typeface="Calibri"/>
                <a:cs typeface="Calibri"/>
              </a:rPr>
              <a:t>µg/m</a:t>
            </a:r>
            <a:r>
              <a:rPr dirty="0" baseline="24305" sz="2400" spc="-7" i="1">
                <a:latin typeface="Calibri"/>
                <a:cs typeface="Calibri"/>
              </a:rPr>
              <a:t>3</a:t>
            </a:r>
            <a:r>
              <a:rPr dirty="0" sz="2400" spc="-5" i="1">
                <a:latin typeface="Calibri"/>
                <a:cs typeface="Calibri"/>
              </a:rPr>
              <a:t>) as an 8-hour </a:t>
            </a:r>
            <a:r>
              <a:rPr dirty="0" sz="2400" i="1">
                <a:latin typeface="Calibri"/>
                <a:cs typeface="Calibri"/>
              </a:rPr>
              <a:t>time </a:t>
            </a:r>
            <a:r>
              <a:rPr dirty="0" sz="2400" spc="-10" i="1">
                <a:latin typeface="Calibri"/>
                <a:cs typeface="Calibri"/>
              </a:rPr>
              <a:t>weighted </a:t>
            </a:r>
            <a:r>
              <a:rPr dirty="0" sz="2400" spc="-5" i="1">
                <a:latin typeface="Calibri"/>
                <a:cs typeface="Calibri"/>
              </a:rPr>
              <a:t>average  </a:t>
            </a:r>
            <a:r>
              <a:rPr dirty="0" sz="2400" spc="-25" i="1">
                <a:latin typeface="Calibri"/>
                <a:cs typeface="Calibri"/>
              </a:rPr>
              <a:t>(TWA) </a:t>
            </a:r>
            <a:r>
              <a:rPr dirty="0" sz="2400" spc="-5" i="1">
                <a:latin typeface="Calibri"/>
                <a:cs typeface="Calibri"/>
              </a:rPr>
              <a:t>under </a:t>
            </a:r>
            <a:r>
              <a:rPr dirty="0" sz="2400" spc="-20" i="1">
                <a:latin typeface="Calibri"/>
                <a:cs typeface="Calibri"/>
              </a:rPr>
              <a:t>any </a:t>
            </a:r>
            <a:r>
              <a:rPr dirty="0" sz="2400" spc="-5" i="1">
                <a:latin typeface="Calibri"/>
                <a:cs typeface="Calibri"/>
              </a:rPr>
              <a:t>foreseeable </a:t>
            </a:r>
            <a:r>
              <a:rPr dirty="0" sz="2400" spc="-10" i="1">
                <a:latin typeface="Calibri"/>
                <a:cs typeface="Calibri"/>
              </a:rPr>
              <a:t>conditions  </a:t>
            </a:r>
            <a:r>
              <a:rPr dirty="0" sz="2400" spc="-5">
                <a:latin typeface="Calibri"/>
                <a:cs typeface="Calibri"/>
              </a:rPr>
              <a:t>(objective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data).</a:t>
            </a:r>
            <a:endParaRPr sz="2400">
              <a:latin typeface="Calibri"/>
              <a:cs typeface="Calibri"/>
            </a:endParaRPr>
          </a:p>
          <a:p>
            <a:pPr lvl="1" marL="756285" marR="62865" indent="-286385">
              <a:lnSpc>
                <a:spcPct val="8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latin typeface="Calibri"/>
                <a:cs typeface="Calibri"/>
              </a:rPr>
              <a:t>If </a:t>
            </a:r>
            <a:r>
              <a:rPr dirty="0" sz="2400" spc="-5">
                <a:latin typeface="Calibri"/>
                <a:cs typeface="Calibri"/>
              </a:rPr>
              <a:t>employer complies </a:t>
            </a:r>
            <a:r>
              <a:rPr dirty="0" sz="2400">
                <a:latin typeface="Calibri"/>
                <a:cs typeface="Calibri"/>
              </a:rPr>
              <a:t>with </a:t>
            </a:r>
            <a:r>
              <a:rPr dirty="0" sz="2400" spc="-20">
                <a:latin typeface="Calibri"/>
                <a:cs typeface="Calibri"/>
              </a:rPr>
              <a:t>Part </a:t>
            </a:r>
            <a:r>
              <a:rPr dirty="0" sz="2400" spc="-5">
                <a:latin typeface="Calibri"/>
                <a:cs typeface="Calibri"/>
              </a:rPr>
              <a:t>690,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task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  </a:t>
            </a:r>
            <a:r>
              <a:rPr dirty="0" sz="2400" spc="-10">
                <a:latin typeface="Calibri"/>
                <a:cs typeface="Calibri"/>
              </a:rPr>
              <a:t>listed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40">
                <a:latin typeface="Calibri"/>
                <a:cs typeface="Calibri"/>
              </a:rPr>
              <a:t>Table </a:t>
            </a:r>
            <a:r>
              <a:rPr dirty="0" sz="2400">
                <a:latin typeface="Calibri"/>
                <a:cs typeface="Calibri"/>
              </a:rPr>
              <a:t>1,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>
                <a:latin typeface="Calibri"/>
                <a:cs typeface="Calibri"/>
              </a:rPr>
              <a:t>will </a:t>
            </a:r>
            <a:r>
              <a:rPr dirty="0" sz="2400" spc="-5">
                <a:latin typeface="Calibri"/>
                <a:cs typeface="Calibri"/>
              </a:rPr>
              <a:t>not be </a:t>
            </a:r>
            <a:r>
              <a:rPr dirty="0" sz="2400" spc="-10">
                <a:latin typeface="Calibri"/>
                <a:cs typeface="Calibri"/>
              </a:rPr>
              <a:t>performed  </a:t>
            </a:r>
            <a:r>
              <a:rPr dirty="0" sz="2400" spc="-5">
                <a:latin typeface="Calibri"/>
                <a:cs typeface="Calibri"/>
              </a:rPr>
              <a:t>regularly </a:t>
            </a:r>
            <a:r>
              <a:rPr dirty="0" sz="2400">
                <a:latin typeface="Calibri"/>
                <a:cs typeface="Calibri"/>
              </a:rPr>
              <a:t>in the </a:t>
            </a:r>
            <a:r>
              <a:rPr dirty="0" sz="2400" spc="-5">
                <a:latin typeface="Calibri"/>
                <a:cs typeface="Calibri"/>
              </a:rPr>
              <a:t>same </a:t>
            </a:r>
            <a:r>
              <a:rPr dirty="0" sz="2400" spc="-15">
                <a:latin typeface="Calibri"/>
                <a:cs typeface="Calibri"/>
              </a:rPr>
              <a:t>environment </a:t>
            </a:r>
            <a:r>
              <a:rPr dirty="0" sz="2400" spc="-5">
                <a:latin typeface="Calibri"/>
                <a:cs typeface="Calibri"/>
              </a:rPr>
              <a:t>and  </a:t>
            </a:r>
            <a:r>
              <a:rPr dirty="0" sz="2400" spc="-10">
                <a:latin typeface="Calibri"/>
                <a:cs typeface="Calibri"/>
              </a:rPr>
              <a:t>conditions.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10728" y="1405127"/>
            <a:ext cx="4075176" cy="4134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05800" y="1600200"/>
            <a:ext cx="3505200" cy="3564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4785360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0225" algn="l"/>
              </a:tabLst>
            </a:pPr>
            <a:r>
              <a:rPr dirty="0"/>
              <a:t>S</a:t>
            </a:r>
            <a:r>
              <a:rPr dirty="0" spc="-20"/>
              <a:t>c</a:t>
            </a:r>
            <a:r>
              <a:rPr dirty="0"/>
              <a:t>ope:</a:t>
            </a:r>
            <a:r>
              <a:rPr dirty="0"/>
              <a:t>	</a:t>
            </a:r>
            <a:r>
              <a:rPr dirty="0" spc="-5"/>
              <a:t>Con</a:t>
            </a:r>
            <a:r>
              <a:rPr dirty="0" spc="-65"/>
              <a:t>s</a:t>
            </a:r>
            <a:r>
              <a:rPr dirty="0"/>
              <a:t>truction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20" b="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b="0">
                <a:solidFill>
                  <a:srgbClr val="0000FF"/>
                </a:solidFill>
                <a:latin typeface="Calibri"/>
                <a:cs typeface="Calibri"/>
              </a:rPr>
              <a:t>690, </a:t>
            </a:r>
            <a:r>
              <a:rPr dirty="0" sz="3200" spc="-5" b="0">
                <a:solidFill>
                  <a:srgbClr val="0000FF"/>
                </a:solidFill>
                <a:latin typeface="Calibri"/>
                <a:cs typeface="Calibri"/>
              </a:rPr>
              <a:t>Rule</a:t>
            </a:r>
            <a:r>
              <a:rPr dirty="0" sz="3200" spc="-40" b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0000FF"/>
                </a:solidFill>
                <a:latin typeface="Calibri"/>
                <a:cs typeface="Calibri"/>
              </a:rPr>
              <a:t>69001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3975" y="1527175"/>
            <a:ext cx="5224780" cy="423291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5" b="1" i="1">
                <a:latin typeface="Calibri"/>
                <a:cs typeface="Calibri"/>
              </a:rPr>
              <a:t>Applies </a:t>
            </a:r>
            <a:r>
              <a:rPr dirty="0" sz="3000" spc="-20" b="1" i="1">
                <a:latin typeface="Calibri"/>
                <a:cs typeface="Calibri"/>
              </a:rPr>
              <a:t>to </a:t>
            </a:r>
            <a:r>
              <a:rPr dirty="0" sz="3000" spc="-5" b="1" i="1">
                <a:latin typeface="Calibri"/>
                <a:cs typeface="Calibri"/>
              </a:rPr>
              <a:t>all occupational  </a:t>
            </a:r>
            <a:r>
              <a:rPr dirty="0" sz="3000" spc="-15" b="1" i="1">
                <a:latin typeface="Calibri"/>
                <a:cs typeface="Calibri"/>
              </a:rPr>
              <a:t>exposures </a:t>
            </a:r>
            <a:r>
              <a:rPr dirty="0" sz="3000" spc="-20" b="1" i="1">
                <a:latin typeface="Calibri"/>
                <a:cs typeface="Calibri"/>
              </a:rPr>
              <a:t>to </a:t>
            </a:r>
            <a:r>
              <a:rPr dirty="0" sz="3000" spc="-5" b="1" i="1">
                <a:latin typeface="Calibri"/>
                <a:cs typeface="Calibri"/>
              </a:rPr>
              <a:t>respirable  </a:t>
            </a:r>
            <a:r>
              <a:rPr dirty="0" sz="3000" spc="-10" b="1" i="1">
                <a:latin typeface="Calibri"/>
                <a:cs typeface="Calibri"/>
              </a:rPr>
              <a:t>crystalline silica </a:t>
            </a:r>
            <a:r>
              <a:rPr dirty="0" sz="3000" i="1">
                <a:latin typeface="Calibri"/>
                <a:cs typeface="Calibri"/>
              </a:rPr>
              <a:t>in </a:t>
            </a:r>
            <a:r>
              <a:rPr dirty="0" sz="3000" spc="-10" i="1">
                <a:latin typeface="Calibri"/>
                <a:cs typeface="Calibri"/>
              </a:rPr>
              <a:t>construction  </a:t>
            </a:r>
            <a:r>
              <a:rPr dirty="0" sz="3000" i="1">
                <a:latin typeface="Calibri"/>
                <a:cs typeface="Calibri"/>
              </a:rPr>
              <a:t>work,</a:t>
            </a:r>
            <a:endParaRPr sz="3000">
              <a:latin typeface="Calibri"/>
              <a:cs typeface="Calibri"/>
            </a:endParaRPr>
          </a:p>
          <a:p>
            <a:pPr marL="355600" marR="14224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20" b="1" i="1">
                <a:latin typeface="Calibri"/>
                <a:cs typeface="Calibri"/>
              </a:rPr>
              <a:t>Except </a:t>
            </a:r>
            <a:r>
              <a:rPr dirty="0" sz="3000" i="1">
                <a:latin typeface="Calibri"/>
                <a:cs typeface="Calibri"/>
              </a:rPr>
              <a:t>where </a:t>
            </a:r>
            <a:r>
              <a:rPr dirty="0" sz="3000" spc="-10" i="1">
                <a:latin typeface="Calibri"/>
                <a:cs typeface="Calibri"/>
              </a:rPr>
              <a:t>employee  </a:t>
            </a:r>
            <a:r>
              <a:rPr dirty="0" sz="3000" spc="-15" i="1">
                <a:latin typeface="Calibri"/>
                <a:cs typeface="Calibri"/>
              </a:rPr>
              <a:t>exposure </a:t>
            </a:r>
            <a:r>
              <a:rPr dirty="0" sz="3000" spc="-5" i="1">
                <a:latin typeface="Calibri"/>
                <a:cs typeface="Calibri"/>
              </a:rPr>
              <a:t>will </a:t>
            </a:r>
            <a:r>
              <a:rPr dirty="0" sz="3000" i="1">
                <a:latin typeface="Calibri"/>
                <a:cs typeface="Calibri"/>
              </a:rPr>
              <a:t>remain </a:t>
            </a:r>
            <a:r>
              <a:rPr dirty="0" sz="3000" spc="-10" i="1">
                <a:latin typeface="Calibri"/>
                <a:cs typeface="Calibri"/>
              </a:rPr>
              <a:t>below </a:t>
            </a:r>
            <a:r>
              <a:rPr dirty="0" sz="3000" i="1">
                <a:latin typeface="Calibri"/>
                <a:cs typeface="Calibri"/>
              </a:rPr>
              <a:t>25  </a:t>
            </a:r>
            <a:r>
              <a:rPr dirty="0" sz="3000" spc="-5" i="1">
                <a:latin typeface="Calibri"/>
                <a:cs typeface="Calibri"/>
              </a:rPr>
              <a:t>micrograms per cubic </a:t>
            </a:r>
            <a:r>
              <a:rPr dirty="0" sz="3000" spc="-15" i="1">
                <a:latin typeface="Calibri"/>
                <a:cs typeface="Calibri"/>
              </a:rPr>
              <a:t>meter </a:t>
            </a:r>
            <a:r>
              <a:rPr dirty="0" sz="3000" spc="-5" i="1">
                <a:latin typeface="Calibri"/>
                <a:cs typeface="Calibri"/>
              </a:rPr>
              <a:t>of  air (25 </a:t>
            </a:r>
            <a:r>
              <a:rPr dirty="0" sz="3000" i="1">
                <a:latin typeface="Calibri"/>
                <a:cs typeface="Calibri"/>
              </a:rPr>
              <a:t>µg/m</a:t>
            </a:r>
            <a:r>
              <a:rPr dirty="0" baseline="25000" sz="3000" i="1">
                <a:latin typeface="Calibri"/>
                <a:cs typeface="Calibri"/>
              </a:rPr>
              <a:t>3</a:t>
            </a:r>
            <a:r>
              <a:rPr dirty="0" sz="3000" i="1">
                <a:latin typeface="Calibri"/>
                <a:cs typeface="Calibri"/>
              </a:rPr>
              <a:t>) </a:t>
            </a:r>
            <a:r>
              <a:rPr dirty="0" sz="3000" spc="-5" i="1">
                <a:latin typeface="Calibri"/>
                <a:cs typeface="Calibri"/>
              </a:rPr>
              <a:t>as an 8-hour  </a:t>
            </a:r>
            <a:r>
              <a:rPr dirty="0" sz="3000" i="1">
                <a:latin typeface="Calibri"/>
                <a:cs typeface="Calibri"/>
              </a:rPr>
              <a:t>time </a:t>
            </a:r>
            <a:r>
              <a:rPr dirty="0" sz="3000" spc="-10" i="1">
                <a:latin typeface="Calibri"/>
                <a:cs typeface="Calibri"/>
              </a:rPr>
              <a:t>weighted </a:t>
            </a:r>
            <a:r>
              <a:rPr dirty="0" sz="3000" spc="-5" i="1">
                <a:latin typeface="Calibri"/>
                <a:cs typeface="Calibri"/>
              </a:rPr>
              <a:t>average </a:t>
            </a:r>
            <a:r>
              <a:rPr dirty="0" sz="3000" spc="-30" i="1">
                <a:latin typeface="Calibri"/>
                <a:cs typeface="Calibri"/>
              </a:rPr>
              <a:t>(TWA)  </a:t>
            </a:r>
            <a:r>
              <a:rPr dirty="0" sz="3000" spc="-5" i="1">
                <a:latin typeface="Calibri"/>
                <a:cs typeface="Calibri"/>
              </a:rPr>
              <a:t>under </a:t>
            </a:r>
            <a:r>
              <a:rPr dirty="0" sz="3000" spc="-15" i="1">
                <a:latin typeface="Calibri"/>
                <a:cs typeface="Calibri"/>
              </a:rPr>
              <a:t>any </a:t>
            </a:r>
            <a:r>
              <a:rPr dirty="0" sz="3000" spc="-10" i="1">
                <a:latin typeface="Calibri"/>
                <a:cs typeface="Calibri"/>
              </a:rPr>
              <a:t>foreseeable  conditions.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535" y="1452333"/>
            <a:ext cx="6284976" cy="437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2608" y="1647443"/>
            <a:ext cx="5715000" cy="381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256032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Definitions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899286"/>
            <a:ext cx="742886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Rule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59015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Rule</a:t>
            </a:r>
            <a:r>
              <a:rPr dirty="0" sz="3200" spc="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69015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734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General Industry Standard </a:t>
            </a:r>
            <a:r>
              <a:rPr dirty="0" spc="-15"/>
              <a:t>(Part</a:t>
            </a:r>
            <a:r>
              <a:rPr dirty="0" spc="10"/>
              <a:t> </a:t>
            </a:r>
            <a:r>
              <a:rPr dirty="0" spc="-5"/>
              <a:t>590)</a:t>
            </a: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5" b="0" u="none">
                <a:solidFill>
                  <a:srgbClr val="000000"/>
                </a:solidFill>
                <a:latin typeface="Calibri"/>
                <a:cs typeface="Calibri"/>
              </a:rPr>
              <a:t>Action</a:t>
            </a:r>
            <a:r>
              <a:rPr dirty="0" sz="2200" spc="-75" b="0" u="none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 spc="-10" b="0" u="none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0" b="0" u="none">
                <a:solidFill>
                  <a:srgbClr val="000000"/>
                </a:solidFill>
                <a:latin typeface="Calibri"/>
                <a:cs typeface="Calibri"/>
              </a:rPr>
              <a:t>Assistant</a:t>
            </a:r>
            <a:r>
              <a:rPr dirty="0" sz="2200" spc="-55" b="0" u="none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 spc="-15" b="0" u="none">
                <a:solidFill>
                  <a:srgbClr val="000000"/>
                </a:solidFill>
                <a:latin typeface="Calibri"/>
                <a:cs typeface="Calibri"/>
              </a:rPr>
              <a:t>Secretary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5" u="none">
                <a:solidFill>
                  <a:srgbClr val="000000"/>
                </a:solidFill>
              </a:rPr>
              <a:t>Competent</a:t>
            </a:r>
            <a:r>
              <a:rPr dirty="0" sz="2200" spc="-40" u="none">
                <a:solidFill>
                  <a:srgbClr val="000000"/>
                </a:solidFill>
              </a:rPr>
              <a:t> </a:t>
            </a:r>
            <a:r>
              <a:rPr dirty="0" sz="2200" spc="-10" u="none">
                <a:solidFill>
                  <a:srgbClr val="000000"/>
                </a:solidFill>
              </a:rPr>
              <a:t>person</a:t>
            </a:r>
            <a:endParaRPr sz="2200"/>
          </a:p>
        </p:txBody>
      </p:sp>
      <p:sp>
        <p:nvSpPr>
          <p:cNvPr id="7" name="object 7"/>
          <p:cNvSpPr/>
          <p:nvPr/>
        </p:nvSpPr>
        <p:spPr>
          <a:xfrm>
            <a:off x="701040" y="2972561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 h="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88340" y="3074289"/>
            <a:ext cx="5294630" cy="264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dirty="0" sz="2200" spc="-10">
                <a:latin typeface="Calibri"/>
                <a:cs typeface="Calibri"/>
              </a:rPr>
              <a:t>Director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0">
                <a:latin typeface="Calibri"/>
                <a:cs typeface="Calibri"/>
              </a:rPr>
              <a:t>Employee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exposure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0">
                <a:latin typeface="Calibri"/>
                <a:cs typeface="Calibri"/>
              </a:rPr>
              <a:t>High-efficiency </a:t>
            </a:r>
            <a:r>
              <a:rPr dirty="0" sz="2200" spc="-15">
                <a:latin typeface="Calibri"/>
                <a:cs typeface="Calibri"/>
              </a:rPr>
              <a:t>particulate </a:t>
            </a:r>
            <a:r>
              <a:rPr dirty="0" sz="2200" spc="-5">
                <a:latin typeface="Calibri"/>
                <a:cs typeface="Calibri"/>
              </a:rPr>
              <a:t>air </a:t>
            </a:r>
            <a:r>
              <a:rPr dirty="0" sz="2200" spc="-35">
                <a:latin typeface="Calibri"/>
                <a:cs typeface="Calibri"/>
              </a:rPr>
              <a:t>(HEPA)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filter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0" b="1">
                <a:latin typeface="Calibri"/>
                <a:cs typeface="Calibri"/>
              </a:rPr>
              <a:t>Objective</a:t>
            </a:r>
            <a:r>
              <a:rPr dirty="0" sz="2200" spc="-7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  <a:p>
            <a:pPr marL="527685" marR="401955" indent="-514984">
              <a:lnSpc>
                <a:spcPct val="80000"/>
              </a:lnSpc>
              <a:spcBef>
                <a:spcPts val="5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5">
                <a:latin typeface="Calibri"/>
                <a:cs typeface="Calibri"/>
              </a:rPr>
              <a:t>Physician </a:t>
            </a:r>
            <a:r>
              <a:rPr dirty="0" sz="2200" spc="-5">
                <a:latin typeface="Calibri"/>
                <a:cs typeface="Calibri"/>
              </a:rPr>
              <a:t>or </a:t>
            </a:r>
            <a:r>
              <a:rPr dirty="0" sz="2200" spc="-10">
                <a:latin typeface="Calibri"/>
                <a:cs typeface="Calibri"/>
              </a:rPr>
              <a:t>other </a:t>
            </a:r>
            <a:r>
              <a:rPr dirty="0" sz="2200" spc="-5">
                <a:latin typeface="Calibri"/>
                <a:cs typeface="Calibri"/>
              </a:rPr>
              <a:t>licensed </a:t>
            </a:r>
            <a:r>
              <a:rPr dirty="0" sz="2200" spc="-10">
                <a:latin typeface="Calibri"/>
                <a:cs typeface="Calibri"/>
              </a:rPr>
              <a:t>health </a:t>
            </a:r>
            <a:r>
              <a:rPr dirty="0" sz="2200" spc="-15">
                <a:latin typeface="Calibri"/>
                <a:cs typeface="Calibri"/>
              </a:rPr>
              <a:t>care  professional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(PLHCP)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20" b="1">
                <a:latin typeface="Calibri"/>
                <a:cs typeface="Calibri"/>
              </a:rPr>
              <a:t>Regulated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area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5" b="1">
                <a:latin typeface="Calibri"/>
                <a:cs typeface="Calibri"/>
              </a:rPr>
              <a:t>Respirable </a:t>
            </a:r>
            <a:r>
              <a:rPr dirty="0" sz="2200" spc="-10" b="1">
                <a:latin typeface="Calibri"/>
                <a:cs typeface="Calibri"/>
              </a:rPr>
              <a:t>crystalline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silica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5690108"/>
            <a:ext cx="1875789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AutoNum type="arabicPeriod" startAt="10"/>
              <a:tabLst>
                <a:tab pos="527685" algn="l"/>
                <a:tab pos="528320" algn="l"/>
              </a:tabLst>
            </a:pPr>
            <a:r>
              <a:rPr dirty="0" sz="2200" spc="-10">
                <a:latin typeface="Calibri"/>
                <a:cs typeface="Calibri"/>
              </a:rPr>
              <a:t>Specialist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 startAt="10"/>
              <a:tabLst>
                <a:tab pos="527685" algn="l"/>
                <a:tab pos="528320" algn="l"/>
              </a:tabLst>
            </a:pPr>
            <a:r>
              <a:rPr dirty="0" sz="2200" spc="-10">
                <a:latin typeface="Calibri"/>
                <a:cs typeface="Calibri"/>
              </a:rPr>
              <a:t>This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section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7102" y="1700910"/>
            <a:ext cx="5294630" cy="36785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3420">
              <a:lnSpc>
                <a:spcPct val="100000"/>
              </a:lnSpc>
              <a:spcBef>
                <a:spcPts val="100"/>
              </a:spcBef>
            </a:pPr>
            <a:r>
              <a:rPr dirty="0" sz="2400" spc="-10" b="1" u="heavy">
                <a:solidFill>
                  <a:srgbClr val="0000FF"/>
                </a:solidFill>
                <a:latin typeface="Calibri"/>
                <a:cs typeface="Calibri"/>
              </a:rPr>
              <a:t>Construction Standard </a:t>
            </a:r>
            <a:r>
              <a:rPr dirty="0" sz="2400" spc="-15" b="1" u="heavy">
                <a:solidFill>
                  <a:srgbClr val="0000FF"/>
                </a:solidFill>
                <a:latin typeface="Calibri"/>
                <a:cs typeface="Calibri"/>
              </a:rPr>
              <a:t>(Part</a:t>
            </a:r>
            <a:r>
              <a:rPr dirty="0" sz="2400" spc="15" b="1" u="heavy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400" spc="-5" b="1" u="heavy">
                <a:solidFill>
                  <a:srgbClr val="0000FF"/>
                </a:solidFill>
                <a:latin typeface="Calibri"/>
                <a:cs typeface="Calibri"/>
              </a:rPr>
              <a:t>690)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5">
                <a:latin typeface="Calibri"/>
                <a:cs typeface="Calibri"/>
              </a:rPr>
              <a:t>Action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level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0">
                <a:latin typeface="Calibri"/>
                <a:cs typeface="Calibri"/>
              </a:rPr>
              <a:t>Assistant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Secretary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5" b="1">
                <a:latin typeface="Calibri"/>
                <a:cs typeface="Calibri"/>
              </a:rPr>
              <a:t>Competent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person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0">
                <a:latin typeface="Calibri"/>
                <a:cs typeface="Calibri"/>
              </a:rPr>
              <a:t>Director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0">
                <a:latin typeface="Calibri"/>
                <a:cs typeface="Calibri"/>
              </a:rPr>
              <a:t>Employee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exposure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0">
                <a:latin typeface="Calibri"/>
                <a:cs typeface="Calibri"/>
              </a:rPr>
              <a:t>High-efficiency </a:t>
            </a:r>
            <a:r>
              <a:rPr dirty="0" sz="2200" spc="-15">
                <a:latin typeface="Calibri"/>
                <a:cs typeface="Calibri"/>
              </a:rPr>
              <a:t>particulate </a:t>
            </a:r>
            <a:r>
              <a:rPr dirty="0" sz="2200" spc="-5">
                <a:latin typeface="Calibri"/>
                <a:cs typeface="Calibri"/>
              </a:rPr>
              <a:t>air </a:t>
            </a:r>
            <a:r>
              <a:rPr dirty="0" sz="2200" spc="-35">
                <a:latin typeface="Calibri"/>
                <a:cs typeface="Calibri"/>
              </a:rPr>
              <a:t>(HEPA)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filter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0" b="1">
                <a:latin typeface="Calibri"/>
                <a:cs typeface="Calibri"/>
              </a:rPr>
              <a:t>Objective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  <a:p>
            <a:pPr marL="527685" marR="401955" indent="-514984">
              <a:lnSpc>
                <a:spcPct val="80000"/>
              </a:lnSpc>
              <a:spcBef>
                <a:spcPts val="5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5">
                <a:latin typeface="Calibri"/>
                <a:cs typeface="Calibri"/>
              </a:rPr>
              <a:t>Physician </a:t>
            </a:r>
            <a:r>
              <a:rPr dirty="0" sz="2200" spc="-5">
                <a:latin typeface="Calibri"/>
                <a:cs typeface="Calibri"/>
              </a:rPr>
              <a:t>or </a:t>
            </a:r>
            <a:r>
              <a:rPr dirty="0" sz="2200" spc="-10">
                <a:latin typeface="Calibri"/>
                <a:cs typeface="Calibri"/>
              </a:rPr>
              <a:t>other </a:t>
            </a:r>
            <a:r>
              <a:rPr dirty="0" sz="2200" spc="-5">
                <a:latin typeface="Calibri"/>
                <a:cs typeface="Calibri"/>
              </a:rPr>
              <a:t>licensed </a:t>
            </a:r>
            <a:r>
              <a:rPr dirty="0" sz="2200" spc="-10">
                <a:latin typeface="Calibri"/>
                <a:cs typeface="Calibri"/>
              </a:rPr>
              <a:t>health </a:t>
            </a:r>
            <a:r>
              <a:rPr dirty="0" sz="2200" spc="-15">
                <a:latin typeface="Calibri"/>
                <a:cs typeface="Calibri"/>
              </a:rPr>
              <a:t>care  professional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(PLHCP)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5" b="1">
                <a:latin typeface="Calibri"/>
                <a:cs typeface="Calibri"/>
              </a:rPr>
              <a:t>Respirable </a:t>
            </a:r>
            <a:r>
              <a:rPr dirty="0" sz="2200" spc="-10" b="1">
                <a:latin typeface="Calibri"/>
                <a:cs typeface="Calibri"/>
              </a:rPr>
              <a:t>crystalline</a:t>
            </a:r>
            <a:r>
              <a:rPr dirty="0" sz="2200" spc="-5" b="1">
                <a:latin typeface="Calibri"/>
                <a:cs typeface="Calibri"/>
              </a:rPr>
              <a:t> silica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7102" y="5354828"/>
            <a:ext cx="1875789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AutoNum type="arabicPeriod" startAt="10"/>
              <a:tabLst>
                <a:tab pos="527685" algn="l"/>
                <a:tab pos="528320" algn="l"/>
              </a:tabLst>
            </a:pPr>
            <a:r>
              <a:rPr dirty="0" sz="2200" spc="-10">
                <a:latin typeface="Calibri"/>
                <a:cs typeface="Calibri"/>
              </a:rPr>
              <a:t>Specialist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 startAt="10"/>
              <a:tabLst>
                <a:tab pos="527685" algn="l"/>
                <a:tab pos="528320" algn="l"/>
              </a:tabLst>
            </a:pPr>
            <a:r>
              <a:rPr dirty="0" sz="2200" spc="-10">
                <a:latin typeface="Calibri"/>
                <a:cs typeface="Calibri"/>
              </a:rPr>
              <a:t>This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section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05233" y="6549643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6876" y="6057391"/>
            <a:ext cx="84429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Bold </a:t>
            </a:r>
            <a:r>
              <a:rPr dirty="0" sz="2400" spc="-20" b="1">
                <a:solidFill>
                  <a:srgbClr val="6F2F9F"/>
                </a:solidFill>
                <a:latin typeface="Calibri"/>
                <a:cs typeface="Calibri"/>
              </a:rPr>
              <a:t>text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on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this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slide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represents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terms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defined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in this</a:t>
            </a:r>
            <a:r>
              <a:rPr dirty="0" sz="2400" spc="-3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presentation.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6F2F9F"/>
                </a:solidFill>
                <a:latin typeface="Calibri"/>
                <a:cs typeface="Calibri"/>
              </a:rPr>
              <a:t>Red </a:t>
            </a:r>
            <a:r>
              <a:rPr dirty="0" sz="2400" spc="-20" b="1">
                <a:solidFill>
                  <a:srgbClr val="6F2F9F"/>
                </a:solidFill>
                <a:latin typeface="Calibri"/>
                <a:cs typeface="Calibri"/>
              </a:rPr>
              <a:t>stars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denote 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errata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MIOSHA </a:t>
            </a:r>
            <a:r>
              <a:rPr dirty="0" sz="2400" spc="-20">
                <a:solidFill>
                  <a:srgbClr val="6F2F9F"/>
                </a:solidFill>
                <a:latin typeface="Calibri"/>
                <a:cs typeface="Calibri"/>
              </a:rPr>
              <a:t>Part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590.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302" y="4953761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461772" y="176402"/>
                </a:moveTo>
                <a:lnTo>
                  <a:pt x="0" y="176402"/>
                </a:lnTo>
                <a:lnTo>
                  <a:pt x="142697" y="285369"/>
                </a:lnTo>
                <a:lnTo>
                  <a:pt x="88188" y="461772"/>
                </a:lnTo>
                <a:lnTo>
                  <a:pt x="230886" y="352806"/>
                </a:lnTo>
                <a:lnTo>
                  <a:pt x="339912" y="352806"/>
                </a:lnTo>
                <a:lnTo>
                  <a:pt x="319074" y="285369"/>
                </a:lnTo>
                <a:lnTo>
                  <a:pt x="461772" y="176402"/>
                </a:lnTo>
                <a:close/>
              </a:path>
              <a:path w="462280" h="462279">
                <a:moveTo>
                  <a:pt x="339912" y="352806"/>
                </a:moveTo>
                <a:lnTo>
                  <a:pt x="230886" y="352806"/>
                </a:lnTo>
                <a:lnTo>
                  <a:pt x="373583" y="461772"/>
                </a:lnTo>
                <a:lnTo>
                  <a:pt x="339912" y="352806"/>
                </a:lnTo>
                <a:close/>
              </a:path>
              <a:path w="462280" h="462279">
                <a:moveTo>
                  <a:pt x="230886" y="0"/>
                </a:moveTo>
                <a:lnTo>
                  <a:pt x="176377" y="176402"/>
                </a:lnTo>
                <a:lnTo>
                  <a:pt x="285394" y="176402"/>
                </a:lnTo>
                <a:lnTo>
                  <a:pt x="2308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0302" y="4953761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0" y="176402"/>
                </a:moveTo>
                <a:lnTo>
                  <a:pt x="176377" y="176402"/>
                </a:lnTo>
                <a:lnTo>
                  <a:pt x="230886" y="0"/>
                </a:lnTo>
                <a:lnTo>
                  <a:pt x="285394" y="176402"/>
                </a:lnTo>
                <a:lnTo>
                  <a:pt x="461772" y="176402"/>
                </a:lnTo>
                <a:lnTo>
                  <a:pt x="319074" y="285369"/>
                </a:lnTo>
                <a:lnTo>
                  <a:pt x="373583" y="461772"/>
                </a:lnTo>
                <a:lnTo>
                  <a:pt x="230886" y="352806"/>
                </a:lnTo>
                <a:lnTo>
                  <a:pt x="88188" y="461772"/>
                </a:lnTo>
                <a:lnTo>
                  <a:pt x="142697" y="285369"/>
                </a:lnTo>
                <a:lnTo>
                  <a:pt x="0" y="17640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8589" y="2667761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80">
                <a:moveTo>
                  <a:pt x="461772" y="176402"/>
                </a:moveTo>
                <a:lnTo>
                  <a:pt x="0" y="176402"/>
                </a:lnTo>
                <a:lnTo>
                  <a:pt x="142697" y="285368"/>
                </a:lnTo>
                <a:lnTo>
                  <a:pt x="88188" y="461772"/>
                </a:lnTo>
                <a:lnTo>
                  <a:pt x="230886" y="352805"/>
                </a:lnTo>
                <a:lnTo>
                  <a:pt x="339912" y="352805"/>
                </a:lnTo>
                <a:lnTo>
                  <a:pt x="319074" y="285368"/>
                </a:lnTo>
                <a:lnTo>
                  <a:pt x="461772" y="176402"/>
                </a:lnTo>
                <a:close/>
              </a:path>
              <a:path w="462280" h="462280">
                <a:moveTo>
                  <a:pt x="339912" y="352805"/>
                </a:moveTo>
                <a:lnTo>
                  <a:pt x="230886" y="352805"/>
                </a:lnTo>
                <a:lnTo>
                  <a:pt x="373583" y="461772"/>
                </a:lnTo>
                <a:lnTo>
                  <a:pt x="339912" y="352805"/>
                </a:lnTo>
                <a:close/>
              </a:path>
              <a:path w="462280" h="462280">
                <a:moveTo>
                  <a:pt x="230886" y="0"/>
                </a:moveTo>
                <a:lnTo>
                  <a:pt x="176377" y="176402"/>
                </a:lnTo>
                <a:lnTo>
                  <a:pt x="285394" y="176402"/>
                </a:lnTo>
                <a:lnTo>
                  <a:pt x="2308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8589" y="2667761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80">
                <a:moveTo>
                  <a:pt x="0" y="176402"/>
                </a:moveTo>
                <a:lnTo>
                  <a:pt x="176377" y="176402"/>
                </a:lnTo>
                <a:lnTo>
                  <a:pt x="230886" y="0"/>
                </a:lnTo>
                <a:lnTo>
                  <a:pt x="285394" y="176402"/>
                </a:lnTo>
                <a:lnTo>
                  <a:pt x="461772" y="176402"/>
                </a:lnTo>
                <a:lnTo>
                  <a:pt x="319074" y="285368"/>
                </a:lnTo>
                <a:lnTo>
                  <a:pt x="373583" y="461772"/>
                </a:lnTo>
                <a:lnTo>
                  <a:pt x="230886" y="352805"/>
                </a:lnTo>
                <a:lnTo>
                  <a:pt x="88188" y="461772"/>
                </a:lnTo>
                <a:lnTo>
                  <a:pt x="142697" y="285368"/>
                </a:lnTo>
                <a:lnTo>
                  <a:pt x="0" y="17640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03795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4785" algn="l"/>
              </a:tabLst>
            </a:pPr>
            <a:r>
              <a:rPr dirty="0" spc="-10"/>
              <a:t>Definition:	</a:t>
            </a:r>
            <a:r>
              <a:rPr dirty="0" spc="-15"/>
              <a:t>Respirable </a:t>
            </a:r>
            <a:r>
              <a:rPr dirty="0" spc="-10"/>
              <a:t>Crystalline</a:t>
            </a:r>
            <a:r>
              <a:rPr dirty="0" spc="-120"/>
              <a:t> </a:t>
            </a:r>
            <a:r>
              <a:rPr dirty="0" spc="-5"/>
              <a:t>Silica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678916"/>
            <a:ext cx="8789670" cy="5442585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Rule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59015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(9) </a:t>
            </a:r>
            <a:r>
              <a:rPr dirty="0" sz="3200" spc="-5">
                <a:latin typeface="Calibri"/>
                <a:cs typeface="Calibri"/>
              </a:rPr>
              <a:t>and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Rule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69015</a:t>
            </a:r>
            <a:r>
              <a:rPr dirty="0" sz="3200" spc="9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(9)</a:t>
            </a:r>
            <a:endParaRPr sz="3200">
              <a:latin typeface="Calibri"/>
              <a:cs typeface="Calibri"/>
            </a:endParaRPr>
          </a:p>
          <a:p>
            <a:pPr marL="355600" marR="3175635" indent="-342900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10">
                <a:latin typeface="Calibri"/>
                <a:cs typeface="Calibri"/>
              </a:rPr>
              <a:t>Silica </a:t>
            </a:r>
            <a:r>
              <a:rPr dirty="0" sz="3200">
                <a:latin typeface="Calibri"/>
                <a:cs typeface="Calibri"/>
              </a:rPr>
              <a:t>is </a:t>
            </a:r>
            <a:r>
              <a:rPr dirty="0" sz="3200" spc="-10">
                <a:latin typeface="Calibri"/>
                <a:cs typeface="Calibri"/>
              </a:rPr>
              <a:t>comprised </a:t>
            </a:r>
            <a:r>
              <a:rPr dirty="0" sz="3200" spc="-5">
                <a:latin typeface="Calibri"/>
                <a:cs typeface="Calibri"/>
              </a:rPr>
              <a:t>of </a:t>
            </a:r>
            <a:r>
              <a:rPr dirty="0" sz="3200" spc="-10" b="1">
                <a:latin typeface="Calibri"/>
                <a:cs typeface="Calibri"/>
              </a:rPr>
              <a:t>crystalline  </a:t>
            </a:r>
            <a:r>
              <a:rPr dirty="0" sz="3200" b="1">
                <a:latin typeface="Calibri"/>
                <a:cs typeface="Calibri"/>
              </a:rPr>
              <a:t>quartz, </a:t>
            </a:r>
            <a:r>
              <a:rPr dirty="0" sz="3200" spc="-10" b="1">
                <a:latin typeface="Calibri"/>
                <a:cs typeface="Calibri"/>
              </a:rPr>
              <a:t>cristobalite, </a:t>
            </a:r>
            <a:r>
              <a:rPr dirty="0" sz="3200" spc="-15" b="1">
                <a:latin typeface="Calibri"/>
                <a:cs typeface="Calibri"/>
              </a:rPr>
              <a:t>and/or  </a:t>
            </a:r>
            <a:r>
              <a:rPr dirty="0" sz="3200" spc="-5" b="1">
                <a:latin typeface="Calibri"/>
                <a:cs typeface="Calibri"/>
              </a:rPr>
              <a:t>tridymite</a:t>
            </a:r>
            <a:r>
              <a:rPr dirty="0" sz="3200" spc="-5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306451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>
                <a:latin typeface="Calibri"/>
                <a:cs typeface="Calibri"/>
              </a:rPr>
              <a:t>The </a:t>
            </a:r>
            <a:r>
              <a:rPr dirty="0" sz="3200" spc="-15" b="1">
                <a:latin typeface="Calibri"/>
                <a:cs typeface="Calibri"/>
              </a:rPr>
              <a:t>respirable </a:t>
            </a:r>
            <a:r>
              <a:rPr dirty="0" sz="3200" spc="-10" b="1">
                <a:latin typeface="Calibri"/>
                <a:cs typeface="Calibri"/>
              </a:rPr>
              <a:t>fraction </a:t>
            </a:r>
            <a:r>
              <a:rPr dirty="0" sz="3200" spc="-5">
                <a:latin typeface="Calibri"/>
                <a:cs typeface="Calibri"/>
              </a:rPr>
              <a:t>(10  </a:t>
            </a:r>
            <a:r>
              <a:rPr dirty="0" sz="3200" spc="-10">
                <a:latin typeface="Calibri"/>
                <a:cs typeface="Calibri"/>
              </a:rPr>
              <a:t>microns </a:t>
            </a:r>
            <a:r>
              <a:rPr dirty="0" sz="3200">
                <a:latin typeface="Calibri"/>
                <a:cs typeface="Calibri"/>
              </a:rPr>
              <a:t>in </a:t>
            </a:r>
            <a:r>
              <a:rPr dirty="0" sz="3200" spc="-10">
                <a:latin typeface="Calibri"/>
                <a:cs typeface="Calibri"/>
              </a:rPr>
              <a:t>diameter </a:t>
            </a:r>
            <a:r>
              <a:rPr dirty="0" sz="3200">
                <a:latin typeface="Calibri"/>
                <a:cs typeface="Calibri"/>
              </a:rPr>
              <a:t>or </a:t>
            </a:r>
            <a:r>
              <a:rPr dirty="0" sz="3200" spc="-5">
                <a:latin typeface="Calibri"/>
                <a:cs typeface="Calibri"/>
              </a:rPr>
              <a:t>less) </a:t>
            </a:r>
            <a:r>
              <a:rPr dirty="0" sz="3200">
                <a:latin typeface="Calibri"/>
                <a:cs typeface="Calibri"/>
              </a:rPr>
              <a:t>is </a:t>
            </a:r>
            <a:r>
              <a:rPr dirty="0" sz="3200" spc="-5">
                <a:latin typeface="Calibri"/>
                <a:cs typeface="Calibri"/>
              </a:rPr>
              <a:t>of  </a:t>
            </a:r>
            <a:r>
              <a:rPr dirty="0" sz="3200" spc="-20">
                <a:latin typeface="Calibri"/>
                <a:cs typeface="Calibri"/>
              </a:rPr>
              <a:t>greatest </a:t>
            </a:r>
            <a:r>
              <a:rPr dirty="0" sz="3200" spc="-10">
                <a:latin typeface="Calibri"/>
                <a:cs typeface="Calibri"/>
              </a:rPr>
              <a:t>concern </a:t>
            </a:r>
            <a:r>
              <a:rPr dirty="0" sz="3200" spc="-5">
                <a:latin typeface="Calibri"/>
                <a:cs typeface="Calibri"/>
              </a:rPr>
              <a:t>as </a:t>
            </a:r>
            <a:r>
              <a:rPr dirty="0" sz="3200">
                <a:latin typeface="Calibri"/>
                <a:cs typeface="Calibri"/>
              </a:rPr>
              <a:t>these </a:t>
            </a:r>
            <a:r>
              <a:rPr dirty="0" sz="3200" spc="-60">
                <a:latin typeface="Calibri"/>
                <a:cs typeface="Calibri"/>
              </a:rPr>
              <a:t>tiny,  </a:t>
            </a:r>
            <a:r>
              <a:rPr dirty="0" sz="3200" spc="-15">
                <a:latin typeface="Calibri"/>
                <a:cs typeface="Calibri"/>
              </a:rPr>
              <a:t>dagger-like </a:t>
            </a:r>
            <a:r>
              <a:rPr dirty="0" sz="3200" spc="-5">
                <a:latin typeface="Calibri"/>
                <a:cs typeface="Calibri"/>
              </a:rPr>
              <a:t>particles </a:t>
            </a:r>
            <a:r>
              <a:rPr dirty="0" sz="3200" spc="-25">
                <a:latin typeface="Calibri"/>
                <a:cs typeface="Calibri"/>
              </a:rPr>
              <a:t>have </a:t>
            </a:r>
            <a:r>
              <a:rPr dirty="0" sz="3200" spc="-5">
                <a:latin typeface="Calibri"/>
                <a:cs typeface="Calibri"/>
              </a:rPr>
              <a:t>the  </a:t>
            </a:r>
            <a:r>
              <a:rPr dirty="0" sz="3200" spc="-10" b="1">
                <a:latin typeface="Calibri"/>
                <a:cs typeface="Calibri"/>
              </a:rPr>
              <a:t>potential </a:t>
            </a:r>
            <a:r>
              <a:rPr dirty="0" sz="3200" spc="-20" b="1">
                <a:latin typeface="Calibri"/>
                <a:cs typeface="Calibri"/>
              </a:rPr>
              <a:t>to </a:t>
            </a:r>
            <a:r>
              <a:rPr dirty="0" sz="3200" spc="-10" b="1">
                <a:latin typeface="Calibri"/>
                <a:cs typeface="Calibri"/>
              </a:rPr>
              <a:t>reach </a:t>
            </a:r>
            <a:r>
              <a:rPr dirty="0" sz="3200" b="1">
                <a:latin typeface="Calibri"/>
                <a:cs typeface="Calibri"/>
              </a:rPr>
              <a:t>the </a:t>
            </a:r>
            <a:r>
              <a:rPr dirty="0" sz="3200" spc="-10" b="1">
                <a:latin typeface="Calibri"/>
                <a:cs typeface="Calibri"/>
              </a:rPr>
              <a:t>delicate  </a:t>
            </a:r>
            <a:r>
              <a:rPr dirty="0" sz="3200" spc="-5" b="1">
                <a:latin typeface="Calibri"/>
                <a:cs typeface="Calibri"/>
              </a:rPr>
              <a:t>alveolar </a:t>
            </a:r>
            <a:r>
              <a:rPr dirty="0" sz="3200" b="1">
                <a:latin typeface="Calibri"/>
                <a:cs typeface="Calibri"/>
              </a:rPr>
              <a:t>lung</a:t>
            </a:r>
            <a:r>
              <a:rPr dirty="0" sz="3200" spc="-1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tissue</a:t>
            </a:r>
            <a:r>
              <a:rPr dirty="0" sz="320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01128" y="1328907"/>
            <a:ext cx="4303776" cy="5529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96200" y="1524000"/>
            <a:ext cx="3733800" cy="5050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61639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4785" algn="l"/>
              </a:tabLst>
            </a:pPr>
            <a:r>
              <a:rPr dirty="0" spc="-10"/>
              <a:t>Definition:	</a:t>
            </a:r>
            <a:r>
              <a:rPr dirty="0" spc="-5"/>
              <a:t>Objective</a:t>
            </a:r>
            <a:r>
              <a:rPr dirty="0" spc="-70"/>
              <a:t> </a:t>
            </a:r>
            <a:r>
              <a:rPr dirty="0" spc="-25"/>
              <a:t>Data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727684"/>
            <a:ext cx="10010775" cy="5394325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Rule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59015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(7) </a:t>
            </a:r>
            <a:r>
              <a:rPr dirty="0" sz="3200" spc="-5">
                <a:latin typeface="Calibri"/>
                <a:cs typeface="Calibri"/>
              </a:rPr>
              <a:t>and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Rule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69015</a:t>
            </a:r>
            <a:r>
              <a:rPr dirty="0" sz="3200" spc="9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(7)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1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 b="1" i="1">
                <a:latin typeface="Calibri"/>
                <a:cs typeface="Calibri"/>
              </a:rPr>
              <a:t>Information</a:t>
            </a:r>
            <a:r>
              <a:rPr dirty="0" sz="3200" spc="-5" i="1">
                <a:latin typeface="Calibri"/>
                <a:cs typeface="Calibri"/>
              </a:rPr>
              <a:t>, such as air </a:t>
            </a:r>
            <a:r>
              <a:rPr dirty="0" sz="3200" spc="-10" i="1">
                <a:latin typeface="Calibri"/>
                <a:cs typeface="Calibri"/>
              </a:rPr>
              <a:t>monitoring </a:t>
            </a:r>
            <a:r>
              <a:rPr dirty="0" sz="3200" spc="-20" i="1">
                <a:latin typeface="Calibri"/>
                <a:cs typeface="Calibri"/>
              </a:rPr>
              <a:t>data </a:t>
            </a:r>
            <a:r>
              <a:rPr dirty="0" sz="3200" spc="-5" i="1">
                <a:latin typeface="Calibri"/>
                <a:cs typeface="Calibri"/>
              </a:rPr>
              <a:t>from industry-  </a:t>
            </a:r>
            <a:r>
              <a:rPr dirty="0" sz="3200" i="1">
                <a:latin typeface="Calibri"/>
                <a:cs typeface="Calibri"/>
              </a:rPr>
              <a:t>wide </a:t>
            </a:r>
            <a:r>
              <a:rPr dirty="0" sz="3200" spc="-5" i="1">
                <a:latin typeface="Calibri"/>
                <a:cs typeface="Calibri"/>
              </a:rPr>
              <a:t>surveys or calculations based on </a:t>
            </a:r>
            <a:r>
              <a:rPr dirty="0" sz="3200" i="1">
                <a:latin typeface="Calibri"/>
                <a:cs typeface="Calibri"/>
              </a:rPr>
              <a:t>the </a:t>
            </a:r>
            <a:r>
              <a:rPr dirty="0" sz="3200" spc="-10" i="1">
                <a:latin typeface="Calibri"/>
                <a:cs typeface="Calibri"/>
              </a:rPr>
              <a:t>composition </a:t>
            </a:r>
            <a:r>
              <a:rPr dirty="0" sz="3200" spc="-5" i="1">
                <a:latin typeface="Calibri"/>
                <a:cs typeface="Calibri"/>
              </a:rPr>
              <a:t>of </a:t>
            </a:r>
            <a:r>
              <a:rPr dirty="0" sz="3200" i="1">
                <a:latin typeface="Calibri"/>
                <a:cs typeface="Calibri"/>
              </a:rPr>
              <a:t>a  </a:t>
            </a:r>
            <a:r>
              <a:rPr dirty="0" sz="3200" spc="-15" i="1">
                <a:latin typeface="Calibri"/>
                <a:cs typeface="Calibri"/>
              </a:rPr>
              <a:t>substance, </a:t>
            </a:r>
            <a:r>
              <a:rPr dirty="0" sz="3200" b="1" i="1">
                <a:latin typeface="Calibri"/>
                <a:cs typeface="Calibri"/>
              </a:rPr>
              <a:t>demonstrating </a:t>
            </a:r>
            <a:r>
              <a:rPr dirty="0" sz="3200" spc="-10" b="1" i="1">
                <a:latin typeface="Calibri"/>
                <a:cs typeface="Calibri"/>
              </a:rPr>
              <a:t>employee </a:t>
            </a:r>
            <a:r>
              <a:rPr dirty="0" sz="3200" spc="-15" b="1" i="1">
                <a:latin typeface="Calibri"/>
                <a:cs typeface="Calibri"/>
              </a:rPr>
              <a:t>exposure to  </a:t>
            </a:r>
            <a:r>
              <a:rPr dirty="0" sz="3200" spc="-5" b="1" i="1">
                <a:latin typeface="Calibri"/>
                <a:cs typeface="Calibri"/>
              </a:rPr>
              <a:t>respirable crystalline </a:t>
            </a:r>
            <a:r>
              <a:rPr dirty="0" sz="3200" spc="-10" b="1" i="1">
                <a:latin typeface="Calibri"/>
                <a:cs typeface="Calibri"/>
              </a:rPr>
              <a:t>silica </a:t>
            </a:r>
            <a:r>
              <a:rPr dirty="0" sz="3200" spc="-5" b="1" i="1">
                <a:latin typeface="Calibri"/>
                <a:cs typeface="Calibri"/>
              </a:rPr>
              <a:t>associated with </a:t>
            </a:r>
            <a:r>
              <a:rPr dirty="0" sz="3200" b="1" i="1">
                <a:latin typeface="Calibri"/>
                <a:cs typeface="Calibri"/>
              </a:rPr>
              <a:t>a particular  product </a:t>
            </a:r>
            <a:r>
              <a:rPr dirty="0" sz="3200" spc="-5" b="1" i="1">
                <a:latin typeface="Calibri"/>
                <a:cs typeface="Calibri"/>
              </a:rPr>
              <a:t>or material or </a:t>
            </a:r>
            <a:r>
              <a:rPr dirty="0" sz="3200" b="1" i="1">
                <a:latin typeface="Calibri"/>
                <a:cs typeface="Calibri"/>
              </a:rPr>
              <a:t>a </a:t>
            </a:r>
            <a:r>
              <a:rPr dirty="0" sz="3200" spc="-5" b="1" i="1">
                <a:latin typeface="Calibri"/>
                <a:cs typeface="Calibri"/>
              </a:rPr>
              <a:t>specific process, </a:t>
            </a:r>
            <a:r>
              <a:rPr dirty="0" sz="3200" spc="-10" b="1" i="1">
                <a:latin typeface="Calibri"/>
                <a:cs typeface="Calibri"/>
              </a:rPr>
              <a:t>task, </a:t>
            </a:r>
            <a:r>
              <a:rPr dirty="0" sz="3200" spc="-5" b="1" i="1">
                <a:latin typeface="Calibri"/>
                <a:cs typeface="Calibri"/>
              </a:rPr>
              <a:t>or</a:t>
            </a:r>
            <a:r>
              <a:rPr dirty="0" sz="3200" spc="-15" b="1" i="1">
                <a:latin typeface="Calibri"/>
                <a:cs typeface="Calibri"/>
              </a:rPr>
              <a:t> </a:t>
            </a:r>
            <a:r>
              <a:rPr dirty="0" sz="3200" b="1" i="1">
                <a:latin typeface="Calibri"/>
                <a:cs typeface="Calibri"/>
              </a:rPr>
              <a:t>activity</a:t>
            </a:r>
            <a:r>
              <a:rPr dirty="0" sz="3200" i="1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170815" indent="-342900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 i="1">
                <a:latin typeface="Calibri"/>
                <a:cs typeface="Calibri"/>
              </a:rPr>
              <a:t>The </a:t>
            </a:r>
            <a:r>
              <a:rPr dirty="0" sz="3200" spc="-10" b="1" i="1">
                <a:latin typeface="Calibri"/>
                <a:cs typeface="Calibri"/>
              </a:rPr>
              <a:t>data must </a:t>
            </a:r>
            <a:r>
              <a:rPr dirty="0" sz="3200" spc="-5" b="1" i="1">
                <a:latin typeface="Calibri"/>
                <a:cs typeface="Calibri"/>
              </a:rPr>
              <a:t>reflect workplace conditions </a:t>
            </a:r>
            <a:r>
              <a:rPr dirty="0" sz="3200" b="1" i="1">
                <a:latin typeface="Calibri"/>
                <a:cs typeface="Calibri"/>
              </a:rPr>
              <a:t>closely  </a:t>
            </a:r>
            <a:r>
              <a:rPr dirty="0" sz="3200" spc="-5" b="1" i="1">
                <a:latin typeface="Calibri"/>
                <a:cs typeface="Calibri"/>
              </a:rPr>
              <a:t>resembling </a:t>
            </a:r>
            <a:r>
              <a:rPr dirty="0" sz="3200" spc="-5" i="1">
                <a:latin typeface="Calibri"/>
                <a:cs typeface="Calibri"/>
              </a:rPr>
              <a:t>(or with </a:t>
            </a:r>
            <a:r>
              <a:rPr dirty="0" sz="3200" i="1">
                <a:latin typeface="Calibri"/>
                <a:cs typeface="Calibri"/>
              </a:rPr>
              <a:t>a </a:t>
            </a:r>
            <a:r>
              <a:rPr dirty="0" sz="3200" spc="-5" i="1">
                <a:latin typeface="Calibri"/>
                <a:cs typeface="Calibri"/>
              </a:rPr>
              <a:t>higher </a:t>
            </a:r>
            <a:r>
              <a:rPr dirty="0" sz="3200" spc="-10" i="1">
                <a:latin typeface="Calibri"/>
                <a:cs typeface="Calibri"/>
              </a:rPr>
              <a:t>exposure </a:t>
            </a:r>
            <a:r>
              <a:rPr dirty="0" sz="3200" spc="-15" i="1">
                <a:latin typeface="Calibri"/>
                <a:cs typeface="Calibri"/>
              </a:rPr>
              <a:t>potential </a:t>
            </a:r>
            <a:r>
              <a:rPr dirty="0" sz="3200" spc="-5" i="1">
                <a:latin typeface="Calibri"/>
                <a:cs typeface="Calibri"/>
              </a:rPr>
              <a:t>than </a:t>
            </a:r>
            <a:r>
              <a:rPr dirty="0" sz="3200" i="1">
                <a:latin typeface="Calibri"/>
                <a:cs typeface="Calibri"/>
              </a:rPr>
              <a:t>the  </a:t>
            </a:r>
            <a:r>
              <a:rPr dirty="0" sz="3200" spc="-5" i="1">
                <a:latin typeface="Calibri"/>
                <a:cs typeface="Calibri"/>
              </a:rPr>
              <a:t>processes), types </a:t>
            </a:r>
            <a:r>
              <a:rPr dirty="0" sz="3200" i="1">
                <a:latin typeface="Calibri"/>
                <a:cs typeface="Calibri"/>
              </a:rPr>
              <a:t>of </a:t>
            </a:r>
            <a:r>
              <a:rPr dirty="0" sz="3200" spc="-5" i="1">
                <a:latin typeface="Calibri"/>
                <a:cs typeface="Calibri"/>
              </a:rPr>
              <a:t>material, </a:t>
            </a:r>
            <a:r>
              <a:rPr dirty="0" sz="3200" spc="-10" i="1">
                <a:latin typeface="Calibri"/>
                <a:cs typeface="Calibri"/>
              </a:rPr>
              <a:t>control </a:t>
            </a:r>
            <a:r>
              <a:rPr dirty="0" sz="3200" spc="-5" i="1">
                <a:latin typeface="Calibri"/>
                <a:cs typeface="Calibri"/>
              </a:rPr>
              <a:t>methods, </a:t>
            </a:r>
            <a:r>
              <a:rPr dirty="0" sz="3200" i="1">
                <a:latin typeface="Calibri"/>
                <a:cs typeface="Calibri"/>
              </a:rPr>
              <a:t>work  </a:t>
            </a:r>
            <a:r>
              <a:rPr dirty="0" sz="3200" spc="-10" i="1">
                <a:latin typeface="Calibri"/>
                <a:cs typeface="Calibri"/>
              </a:rPr>
              <a:t>practices, </a:t>
            </a:r>
            <a:r>
              <a:rPr dirty="0" sz="3200" spc="-5" i="1">
                <a:latin typeface="Calibri"/>
                <a:cs typeface="Calibri"/>
              </a:rPr>
              <a:t>and </a:t>
            </a:r>
            <a:r>
              <a:rPr dirty="0" sz="3200" spc="-15" i="1">
                <a:latin typeface="Calibri"/>
                <a:cs typeface="Calibri"/>
              </a:rPr>
              <a:t>environmental </a:t>
            </a:r>
            <a:r>
              <a:rPr dirty="0" sz="3200" spc="-10" i="1">
                <a:latin typeface="Calibri"/>
                <a:cs typeface="Calibri"/>
              </a:rPr>
              <a:t>conditions </a:t>
            </a:r>
            <a:r>
              <a:rPr dirty="0" sz="3200" i="1">
                <a:latin typeface="Calibri"/>
                <a:cs typeface="Calibri"/>
              </a:rPr>
              <a:t>in the </a:t>
            </a:r>
            <a:r>
              <a:rPr dirty="0" sz="3200" spc="-10" i="1">
                <a:latin typeface="Calibri"/>
                <a:cs typeface="Calibri"/>
              </a:rPr>
              <a:t>employer’s  current</a:t>
            </a:r>
            <a:r>
              <a:rPr dirty="0" sz="3200" spc="-55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operations.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461898"/>
            <a:ext cx="690625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Objective </a:t>
            </a:r>
            <a:r>
              <a:rPr dirty="0" spc="-20"/>
              <a:t>data </a:t>
            </a:r>
            <a:r>
              <a:rPr dirty="0" spc="-10"/>
              <a:t>must</a:t>
            </a:r>
            <a:r>
              <a:rPr dirty="0" spc="-80"/>
              <a:t> </a:t>
            </a:r>
            <a:r>
              <a:rPr dirty="0"/>
              <a:t>include…</a:t>
            </a:r>
          </a:p>
        </p:txBody>
      </p:sp>
      <p:sp>
        <p:nvSpPr>
          <p:cNvPr id="5" name="object 5"/>
          <p:cNvSpPr/>
          <p:nvPr/>
        </p:nvSpPr>
        <p:spPr>
          <a:xfrm>
            <a:off x="1370075" y="1498091"/>
            <a:ext cx="3357372" cy="2066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8938" y="1536953"/>
            <a:ext cx="3229610" cy="1938655"/>
          </a:xfrm>
          <a:custGeom>
            <a:avLst/>
            <a:gdLst/>
            <a:ahLst/>
            <a:cxnLst/>
            <a:rect l="l" t="t" r="r" b="b"/>
            <a:pathLst>
              <a:path w="3229610" h="1938654">
                <a:moveTo>
                  <a:pt x="0" y="1938527"/>
                </a:moveTo>
                <a:lnTo>
                  <a:pt x="3229356" y="1938527"/>
                </a:lnTo>
                <a:lnTo>
                  <a:pt x="3229356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08938" y="1536953"/>
            <a:ext cx="3229610" cy="1938655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37185" marR="328930" indent="48260">
              <a:lnSpc>
                <a:spcPts val="2590"/>
              </a:lnSpc>
            </a:pP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crystalline silica  material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question.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16196" y="1498091"/>
            <a:ext cx="3357372" cy="2066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55058" y="1536953"/>
            <a:ext cx="3229610" cy="1938655"/>
          </a:xfrm>
          <a:custGeom>
            <a:avLst/>
            <a:gdLst/>
            <a:ahLst/>
            <a:cxnLst/>
            <a:rect l="l" t="t" r="r" b="b"/>
            <a:pathLst>
              <a:path w="3229609" h="1938654">
                <a:moveTo>
                  <a:pt x="0" y="1938527"/>
                </a:moveTo>
                <a:lnTo>
                  <a:pt x="3229356" y="1938527"/>
                </a:lnTo>
                <a:lnTo>
                  <a:pt x="3229356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55058" y="1536953"/>
            <a:ext cx="3229610" cy="1938655"/>
          </a:xfrm>
          <a:custGeom>
            <a:avLst/>
            <a:gdLst/>
            <a:ahLst/>
            <a:cxnLst/>
            <a:rect l="l" t="t" r="r" b="b"/>
            <a:pathLst>
              <a:path w="3229609" h="1938654">
                <a:moveTo>
                  <a:pt x="0" y="1938527"/>
                </a:moveTo>
                <a:lnTo>
                  <a:pt x="3229356" y="1938527"/>
                </a:lnTo>
                <a:lnTo>
                  <a:pt x="3229356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655058" y="2107438"/>
            <a:ext cx="322961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700405" marR="531495" indent="-166370">
              <a:lnSpc>
                <a:spcPts val="2590"/>
              </a:lnSpc>
              <a:spcBef>
                <a:spcPts val="425"/>
              </a:spcBef>
            </a:pP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source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  </a:t>
            </a:r>
            <a:r>
              <a:rPr dirty="0" sz="2400" spc="-10">
                <a:latin typeface="Calibri"/>
                <a:cs typeface="Calibri"/>
              </a:rPr>
              <a:t>objective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data.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74507" y="1498091"/>
            <a:ext cx="3357372" cy="2066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12023" y="2020811"/>
            <a:ext cx="3547872" cy="1071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13369" y="1536953"/>
            <a:ext cx="3229610" cy="1938655"/>
          </a:xfrm>
          <a:custGeom>
            <a:avLst/>
            <a:gdLst/>
            <a:ahLst/>
            <a:cxnLst/>
            <a:rect l="l" t="t" r="r" b="b"/>
            <a:pathLst>
              <a:path w="3229609" h="1938654">
                <a:moveTo>
                  <a:pt x="0" y="1938527"/>
                </a:moveTo>
                <a:lnTo>
                  <a:pt x="3229355" y="1938527"/>
                </a:lnTo>
                <a:lnTo>
                  <a:pt x="3229355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13369" y="1536953"/>
            <a:ext cx="3229610" cy="1938655"/>
          </a:xfrm>
          <a:custGeom>
            <a:avLst/>
            <a:gdLst/>
            <a:ahLst/>
            <a:cxnLst/>
            <a:rect l="l" t="t" r="r" b="b"/>
            <a:pathLst>
              <a:path w="3229609" h="1938654">
                <a:moveTo>
                  <a:pt x="0" y="1938527"/>
                </a:moveTo>
                <a:lnTo>
                  <a:pt x="3229355" y="1938527"/>
                </a:lnTo>
                <a:lnTo>
                  <a:pt x="3229355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913369" y="2107438"/>
            <a:ext cx="322961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06070" marR="103505" indent="-198120">
              <a:lnSpc>
                <a:spcPts val="2590"/>
              </a:lnSpc>
              <a:spcBef>
                <a:spcPts val="425"/>
              </a:spcBef>
            </a:pP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testing </a:t>
            </a:r>
            <a:r>
              <a:rPr dirty="0" sz="2400" spc="-15">
                <a:latin typeface="Calibri"/>
                <a:cs typeface="Calibri"/>
              </a:rPr>
              <a:t>protocol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and  results of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testing.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00755" y="3494532"/>
            <a:ext cx="3357372" cy="2065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62655" y="3688079"/>
            <a:ext cx="3496055" cy="17297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39617" y="3533394"/>
            <a:ext cx="3229610" cy="1937385"/>
          </a:xfrm>
          <a:custGeom>
            <a:avLst/>
            <a:gdLst/>
            <a:ahLst/>
            <a:cxnLst/>
            <a:rect l="l" t="t" r="r" b="b"/>
            <a:pathLst>
              <a:path w="3229610" h="1937385">
                <a:moveTo>
                  <a:pt x="0" y="1937004"/>
                </a:moveTo>
                <a:lnTo>
                  <a:pt x="3229356" y="1937004"/>
                </a:lnTo>
                <a:lnTo>
                  <a:pt x="3229356" y="0"/>
                </a:lnTo>
                <a:lnTo>
                  <a:pt x="0" y="0"/>
                </a:lnTo>
                <a:lnTo>
                  <a:pt x="0" y="1937004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39617" y="3533394"/>
            <a:ext cx="3229610" cy="1937385"/>
          </a:xfrm>
          <a:custGeom>
            <a:avLst/>
            <a:gdLst/>
            <a:ahLst/>
            <a:cxnLst/>
            <a:rect l="l" t="t" r="r" b="b"/>
            <a:pathLst>
              <a:path w="3229610" h="1937385">
                <a:moveTo>
                  <a:pt x="0" y="1937004"/>
                </a:moveTo>
                <a:lnTo>
                  <a:pt x="3229356" y="1937004"/>
                </a:lnTo>
                <a:lnTo>
                  <a:pt x="3229356" y="0"/>
                </a:lnTo>
                <a:lnTo>
                  <a:pt x="0" y="0"/>
                </a:lnTo>
                <a:lnTo>
                  <a:pt x="0" y="19370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039617" y="3775075"/>
            <a:ext cx="3229610" cy="13792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132080" marR="129539" indent="3175">
              <a:lnSpc>
                <a:spcPts val="2590"/>
              </a:lnSpc>
              <a:spcBef>
                <a:spcPts val="425"/>
              </a:spcBef>
            </a:pPr>
            <a:r>
              <a:rPr dirty="0" sz="2400" spc="-5">
                <a:latin typeface="Calibri"/>
                <a:cs typeface="Calibri"/>
              </a:rPr>
              <a:t>Description of </a:t>
            </a:r>
            <a:r>
              <a:rPr dirty="0" sz="2400">
                <a:latin typeface="Calibri"/>
                <a:cs typeface="Calibri"/>
              </a:rPr>
              <a:t>the  </a:t>
            </a:r>
            <a:r>
              <a:rPr dirty="0" sz="2400" spc="-10">
                <a:latin typeface="Calibri"/>
                <a:cs typeface="Calibri"/>
              </a:rPr>
              <a:t>process, task, </a:t>
            </a:r>
            <a:r>
              <a:rPr dirty="0" sz="2400" spc="-5">
                <a:latin typeface="Calibri"/>
                <a:cs typeface="Calibri"/>
              </a:rPr>
              <a:t>or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activity  on </a:t>
            </a:r>
            <a:r>
              <a:rPr dirty="0" sz="2400">
                <a:latin typeface="Calibri"/>
                <a:cs typeface="Calibri"/>
              </a:rPr>
              <a:t>which the </a:t>
            </a:r>
            <a:r>
              <a:rPr dirty="0" sz="2400" spc="-10">
                <a:latin typeface="Calibri"/>
                <a:cs typeface="Calibri"/>
              </a:rPr>
              <a:t>objective  </a:t>
            </a:r>
            <a:r>
              <a:rPr dirty="0" sz="2400" spc="-15">
                <a:latin typeface="Calibri"/>
                <a:cs typeface="Calibri"/>
              </a:rPr>
              <a:t>data were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based.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45352" y="3494532"/>
            <a:ext cx="3357372" cy="20650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24015" y="3523488"/>
            <a:ext cx="3465576" cy="20589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84214" y="3533394"/>
            <a:ext cx="3229610" cy="1937385"/>
          </a:xfrm>
          <a:custGeom>
            <a:avLst/>
            <a:gdLst/>
            <a:ahLst/>
            <a:cxnLst/>
            <a:rect l="l" t="t" r="r" b="b"/>
            <a:pathLst>
              <a:path w="3229609" h="1937385">
                <a:moveTo>
                  <a:pt x="0" y="1937004"/>
                </a:moveTo>
                <a:lnTo>
                  <a:pt x="3229356" y="1937004"/>
                </a:lnTo>
                <a:lnTo>
                  <a:pt x="3229356" y="0"/>
                </a:lnTo>
                <a:lnTo>
                  <a:pt x="0" y="0"/>
                </a:lnTo>
                <a:lnTo>
                  <a:pt x="0" y="19370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284214" y="3533394"/>
            <a:ext cx="3229610" cy="1937385"/>
          </a:xfrm>
          <a:prstGeom prst="rect">
            <a:avLst/>
          </a:prstGeom>
          <a:solidFill>
            <a:srgbClr val="C3D59B"/>
          </a:solidFill>
        </p:spPr>
        <p:txBody>
          <a:bodyPr wrap="square" lIns="0" tIns="125730" rIns="0" bIns="0" rtlCol="0" vert="horz">
            <a:spAutoFit/>
          </a:bodyPr>
          <a:lstStyle/>
          <a:p>
            <a:pPr algn="ctr" marL="148590" marR="141605" indent="635">
              <a:lnSpc>
                <a:spcPct val="90000"/>
              </a:lnSpc>
              <a:spcBef>
                <a:spcPts val="990"/>
              </a:spcBef>
            </a:pPr>
            <a:r>
              <a:rPr dirty="0" sz="2400" spc="-5">
                <a:latin typeface="Calibri"/>
                <a:cs typeface="Calibri"/>
              </a:rPr>
              <a:t>Other </a:t>
            </a:r>
            <a:r>
              <a:rPr dirty="0" sz="2400" spc="-15">
                <a:latin typeface="Calibri"/>
                <a:cs typeface="Calibri"/>
              </a:rPr>
              <a:t>data relevant to 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process, task,  </a:t>
            </a:r>
            <a:r>
              <a:rPr dirty="0" sz="2400" spc="-20">
                <a:latin typeface="Calibri"/>
                <a:cs typeface="Calibri"/>
              </a:rPr>
              <a:t>activity, </a:t>
            </a:r>
            <a:r>
              <a:rPr dirty="0" sz="2400" spc="-5">
                <a:latin typeface="Calibri"/>
                <a:cs typeface="Calibri"/>
              </a:rPr>
              <a:t>material, or  </a:t>
            </a:r>
            <a:r>
              <a:rPr dirty="0" sz="2400" spc="-15">
                <a:latin typeface="Calibri"/>
                <a:cs typeface="Calibri"/>
              </a:rPr>
              <a:t>exposures </a:t>
            </a:r>
            <a:r>
              <a:rPr dirty="0" sz="2400" spc="-5">
                <a:latin typeface="Calibri"/>
                <a:cs typeface="Calibri"/>
              </a:rPr>
              <a:t>on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  </a:t>
            </a:r>
            <a:r>
              <a:rPr dirty="0" sz="2400" spc="-10">
                <a:latin typeface="Calibri"/>
                <a:cs typeface="Calibri"/>
              </a:rPr>
              <a:t>objective </a:t>
            </a:r>
            <a:r>
              <a:rPr dirty="0" sz="2400" spc="-15">
                <a:latin typeface="Calibri"/>
                <a:cs typeface="Calibri"/>
              </a:rPr>
              <a:t>data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based.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26" name="object 26"/>
          <p:cNvSpPr txBox="1"/>
          <p:nvPr/>
        </p:nvSpPr>
        <p:spPr>
          <a:xfrm>
            <a:off x="1625854" y="5805932"/>
            <a:ext cx="89198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The employer shall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ensure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that objective 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data are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maintained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and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made 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available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accordance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with 29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CFR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1910.1020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(i.e., MIOSHA </a:t>
            </a:r>
            <a:r>
              <a:rPr dirty="0" sz="2400" spc="-20">
                <a:solidFill>
                  <a:srgbClr val="6F2F9F"/>
                </a:solidFill>
                <a:latin typeface="Calibri"/>
                <a:cs typeface="Calibri"/>
              </a:rPr>
              <a:t>Part</a:t>
            </a:r>
            <a:r>
              <a:rPr dirty="0" sz="2400" spc="-4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470).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461898"/>
            <a:ext cx="55486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Objective </a:t>
            </a:r>
            <a:r>
              <a:rPr dirty="0" spc="-25"/>
              <a:t>Data</a:t>
            </a:r>
            <a:r>
              <a:rPr dirty="0" spc="-75"/>
              <a:t> </a:t>
            </a:r>
            <a:r>
              <a:rPr dirty="0" spc="-10"/>
              <a:t>Example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05233" y="6549643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5625" y="1527175"/>
            <a:ext cx="10132060" cy="525145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355600" marR="88265" indent="-342900">
              <a:lnSpc>
                <a:spcPct val="80000"/>
              </a:lnSpc>
              <a:spcBef>
                <a:spcPts val="819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  <a:tab pos="2044064" algn="l"/>
              </a:tabLst>
            </a:pPr>
            <a:r>
              <a:rPr dirty="0" sz="3000" spc="-10" b="1" u="heavy">
                <a:solidFill>
                  <a:srgbClr val="FD34FD"/>
                </a:solidFill>
                <a:latin typeface="Calibri"/>
                <a:cs typeface="Calibri"/>
              </a:rPr>
              <a:t>Jobsite</a:t>
            </a:r>
            <a:r>
              <a:rPr dirty="0" sz="3000" spc="-5" b="1" u="heavy">
                <a:solidFill>
                  <a:srgbClr val="FD34FD"/>
                </a:solidFill>
                <a:latin typeface="Calibri"/>
                <a:cs typeface="Calibri"/>
              </a:rPr>
              <a:t> A</a:t>
            </a:r>
            <a:r>
              <a:rPr dirty="0" sz="3000" spc="-5">
                <a:latin typeface="Calibri"/>
                <a:cs typeface="Calibri"/>
              </a:rPr>
              <a:t>:	</a:t>
            </a:r>
            <a:r>
              <a:rPr dirty="0" sz="3000" spc="-10">
                <a:latin typeface="Calibri"/>
                <a:cs typeface="Calibri"/>
              </a:rPr>
              <a:t>Exposure monitoring </a:t>
            </a:r>
            <a:r>
              <a:rPr dirty="0" sz="3000" spc="-15">
                <a:latin typeface="Calibri"/>
                <a:cs typeface="Calibri"/>
              </a:rPr>
              <a:t>reveals </a:t>
            </a:r>
            <a:r>
              <a:rPr dirty="0" sz="3000" spc="-10">
                <a:latin typeface="Calibri"/>
                <a:cs typeface="Calibri"/>
              </a:rPr>
              <a:t>employee </a:t>
            </a:r>
            <a:r>
              <a:rPr dirty="0" sz="3000" spc="-15">
                <a:latin typeface="Calibri"/>
                <a:cs typeface="Calibri"/>
              </a:rPr>
              <a:t>exposures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=  20 </a:t>
            </a:r>
            <a:r>
              <a:rPr dirty="0" sz="3000" spc="10">
                <a:latin typeface="Symbol"/>
                <a:cs typeface="Symbol"/>
              </a:rPr>
              <a:t></a:t>
            </a:r>
            <a:r>
              <a:rPr dirty="0" sz="3000" spc="10">
                <a:latin typeface="Calibri"/>
                <a:cs typeface="Calibri"/>
              </a:rPr>
              <a:t>g/m</a:t>
            </a:r>
            <a:r>
              <a:rPr dirty="0" baseline="25000" sz="3000" spc="15">
                <a:latin typeface="Calibri"/>
                <a:cs typeface="Calibri"/>
              </a:rPr>
              <a:t>3</a:t>
            </a:r>
            <a:r>
              <a:rPr dirty="0" sz="3000" spc="10">
                <a:latin typeface="Calibri"/>
                <a:cs typeface="Calibri"/>
              </a:rPr>
              <a:t>; </a:t>
            </a:r>
            <a:r>
              <a:rPr dirty="0" sz="3000" spc="-5">
                <a:latin typeface="Calibri"/>
                <a:cs typeface="Calibri"/>
              </a:rPr>
              <a:t>use of </a:t>
            </a:r>
            <a:r>
              <a:rPr dirty="0" sz="3000" spc="-10">
                <a:latin typeface="Calibri"/>
                <a:cs typeface="Calibri"/>
              </a:rPr>
              <a:t>portable handsaw </a:t>
            </a:r>
            <a:r>
              <a:rPr dirty="0" sz="3000" spc="-15">
                <a:latin typeface="Calibri"/>
                <a:cs typeface="Calibri"/>
              </a:rPr>
              <a:t>to </a:t>
            </a:r>
            <a:r>
              <a:rPr dirty="0" sz="3000">
                <a:latin typeface="Calibri"/>
                <a:cs typeface="Calibri"/>
              </a:rPr>
              <a:t>cut the </a:t>
            </a:r>
            <a:r>
              <a:rPr dirty="0" sz="3000" spc="-20">
                <a:latin typeface="Calibri"/>
                <a:cs typeface="Calibri"/>
              </a:rPr>
              <a:t>concrete </a:t>
            </a:r>
            <a:r>
              <a:rPr dirty="0" sz="3000" spc="-5">
                <a:latin typeface="Calibri"/>
                <a:cs typeface="Calibri"/>
              </a:rPr>
              <a:t>floor </a:t>
            </a:r>
            <a:r>
              <a:rPr dirty="0" sz="3000">
                <a:latin typeface="Calibri"/>
                <a:cs typeface="Calibri"/>
              </a:rPr>
              <a:t>in  a 40’ × 40’ × </a:t>
            </a:r>
            <a:r>
              <a:rPr dirty="0" sz="3000" spc="-75">
                <a:latin typeface="Calibri"/>
                <a:cs typeface="Calibri"/>
              </a:rPr>
              <a:t>10’, </a:t>
            </a:r>
            <a:r>
              <a:rPr dirty="0" sz="3000" spc="-20">
                <a:latin typeface="Calibri"/>
                <a:cs typeface="Calibri"/>
              </a:rPr>
              <a:t>vented </a:t>
            </a:r>
            <a:r>
              <a:rPr dirty="0" sz="3000" spc="-15">
                <a:latin typeface="Calibri"/>
                <a:cs typeface="Calibri"/>
              </a:rPr>
              <a:t>room; wet </a:t>
            </a:r>
            <a:r>
              <a:rPr dirty="0" sz="3000" spc="-5">
                <a:latin typeface="Calibri"/>
                <a:cs typeface="Calibri"/>
              </a:rPr>
              <a:t>methods and </a:t>
            </a:r>
            <a:r>
              <a:rPr dirty="0" sz="3000" spc="-60">
                <a:latin typeface="Calibri"/>
                <a:cs typeface="Calibri"/>
              </a:rPr>
              <a:t>HEPA  </a:t>
            </a:r>
            <a:r>
              <a:rPr dirty="0" sz="3000" spc="-10">
                <a:latin typeface="Calibri"/>
                <a:cs typeface="Calibri"/>
              </a:rPr>
              <a:t>vacuums </a:t>
            </a:r>
            <a:r>
              <a:rPr dirty="0" sz="3000" spc="-15">
                <a:latin typeface="Calibri"/>
                <a:cs typeface="Calibri"/>
              </a:rPr>
              <a:t>are </a:t>
            </a:r>
            <a:r>
              <a:rPr dirty="0" sz="3000" spc="-5">
                <a:latin typeface="Calibri"/>
                <a:cs typeface="Calibri"/>
              </a:rPr>
              <a:t>used;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20">
                <a:latin typeface="Calibri"/>
                <a:cs typeface="Calibri"/>
              </a:rPr>
              <a:t>concrete </a:t>
            </a:r>
            <a:r>
              <a:rPr dirty="0" sz="3000">
                <a:latin typeface="Calibri"/>
                <a:cs typeface="Calibri"/>
              </a:rPr>
              <a:t>is 15% </a:t>
            </a:r>
            <a:r>
              <a:rPr dirty="0" sz="3000" spc="-15">
                <a:latin typeface="Calibri"/>
                <a:cs typeface="Calibri"/>
              </a:rPr>
              <a:t>crystalline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quartz.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  <a:tab pos="2027555" algn="l"/>
                <a:tab pos="7330440" algn="l"/>
              </a:tabLst>
            </a:pPr>
            <a:r>
              <a:rPr dirty="0" sz="3000" spc="-10" b="1" u="heavy">
                <a:solidFill>
                  <a:srgbClr val="943735"/>
                </a:solidFill>
                <a:latin typeface="Calibri"/>
                <a:cs typeface="Calibri"/>
              </a:rPr>
              <a:t>Jobsite</a:t>
            </a:r>
            <a:r>
              <a:rPr dirty="0" sz="3000" spc="-5" b="1" u="heavy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3000" b="1" u="heavy">
                <a:solidFill>
                  <a:srgbClr val="943735"/>
                </a:solidFill>
                <a:latin typeface="Calibri"/>
                <a:cs typeface="Calibri"/>
              </a:rPr>
              <a:t>B</a:t>
            </a:r>
            <a:r>
              <a:rPr dirty="0" sz="3000">
                <a:latin typeface="Calibri"/>
                <a:cs typeface="Calibri"/>
              </a:rPr>
              <a:t>:	No </a:t>
            </a:r>
            <a:r>
              <a:rPr dirty="0" sz="3000" spc="-15">
                <a:latin typeface="Calibri"/>
                <a:cs typeface="Calibri"/>
              </a:rPr>
              <a:t>exposure </a:t>
            </a:r>
            <a:r>
              <a:rPr dirty="0" sz="3000" spc="-10">
                <a:latin typeface="Calibri"/>
                <a:cs typeface="Calibri"/>
              </a:rPr>
              <a:t>monitoring </a:t>
            </a:r>
            <a:r>
              <a:rPr dirty="0" sz="3000" spc="-5">
                <a:latin typeface="Calibri"/>
                <a:cs typeface="Calibri"/>
              </a:rPr>
              <a:t>has been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performed;</a:t>
            </a:r>
            <a:r>
              <a:rPr dirty="0" sz="3000">
                <a:latin typeface="Calibri"/>
                <a:cs typeface="Calibri"/>
              </a:rPr>
              <a:t> the  </a:t>
            </a:r>
            <a:r>
              <a:rPr dirty="0" sz="3000" spc="-10">
                <a:latin typeface="Calibri"/>
                <a:cs typeface="Calibri"/>
              </a:rPr>
              <a:t>employer </a:t>
            </a:r>
            <a:r>
              <a:rPr dirty="0" sz="3000" spc="-5">
                <a:latin typeface="Calibri"/>
                <a:cs typeface="Calibri"/>
              </a:rPr>
              <a:t>wishes </a:t>
            </a:r>
            <a:r>
              <a:rPr dirty="0" sz="3000" spc="-15">
                <a:latin typeface="Calibri"/>
                <a:cs typeface="Calibri"/>
              </a:rPr>
              <a:t>to </a:t>
            </a:r>
            <a:r>
              <a:rPr dirty="0" sz="3000" spc="-5">
                <a:latin typeface="Calibri"/>
                <a:cs typeface="Calibri"/>
              </a:rPr>
              <a:t>use </a:t>
            </a:r>
            <a:r>
              <a:rPr dirty="0" sz="3000" spc="-20">
                <a:latin typeface="Calibri"/>
                <a:cs typeface="Calibri"/>
              </a:rPr>
              <a:t>data from</a:t>
            </a:r>
            <a:r>
              <a:rPr dirty="0" sz="3000" spc="6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Jobsite</a:t>
            </a:r>
            <a:r>
              <a:rPr dirty="0" sz="3000" spc="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A.	</a:t>
            </a: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10">
                <a:latin typeface="Calibri"/>
                <a:cs typeface="Calibri"/>
              </a:rPr>
              <a:t>work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at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this  </a:t>
            </a:r>
            <a:r>
              <a:rPr dirty="0" sz="3000" spc="-15">
                <a:latin typeface="Calibri"/>
                <a:cs typeface="Calibri"/>
              </a:rPr>
              <a:t>site </a:t>
            </a:r>
            <a:r>
              <a:rPr dirty="0" sz="3000" spc="-20">
                <a:latin typeface="Calibri"/>
                <a:cs typeface="Calibri"/>
              </a:rPr>
              <a:t>involves </a:t>
            </a:r>
            <a:r>
              <a:rPr dirty="0" sz="3000" spc="-5">
                <a:latin typeface="Calibri"/>
                <a:cs typeface="Calibri"/>
              </a:rPr>
              <a:t>use of </a:t>
            </a:r>
            <a:r>
              <a:rPr dirty="0" sz="3000">
                <a:latin typeface="Calibri"/>
                <a:cs typeface="Calibri"/>
              </a:rPr>
              <a:t>a </a:t>
            </a:r>
            <a:r>
              <a:rPr dirty="0" sz="3000" spc="-10">
                <a:latin typeface="Calibri"/>
                <a:cs typeface="Calibri"/>
              </a:rPr>
              <a:t>portable handsaw to </a:t>
            </a:r>
            <a:r>
              <a:rPr dirty="0" sz="3000">
                <a:latin typeface="Calibri"/>
                <a:cs typeface="Calibri"/>
              </a:rPr>
              <a:t>cut the </a:t>
            </a:r>
            <a:r>
              <a:rPr dirty="0" sz="3000" spc="-20">
                <a:latin typeface="Calibri"/>
                <a:cs typeface="Calibri"/>
              </a:rPr>
              <a:t>concrete  </a:t>
            </a:r>
            <a:r>
              <a:rPr dirty="0" sz="3000" spc="-5">
                <a:latin typeface="Calibri"/>
                <a:cs typeface="Calibri"/>
              </a:rPr>
              <a:t>floor </a:t>
            </a:r>
            <a:r>
              <a:rPr dirty="0" sz="3000">
                <a:latin typeface="Calibri"/>
                <a:cs typeface="Calibri"/>
              </a:rPr>
              <a:t>in a 20’ × 20’ × </a:t>
            </a:r>
            <a:r>
              <a:rPr dirty="0" sz="3000" spc="-100">
                <a:latin typeface="Calibri"/>
                <a:cs typeface="Calibri"/>
              </a:rPr>
              <a:t>8’, </a:t>
            </a:r>
            <a:r>
              <a:rPr dirty="0" sz="3000" spc="-20">
                <a:latin typeface="Calibri"/>
                <a:cs typeface="Calibri"/>
              </a:rPr>
              <a:t>unvented </a:t>
            </a:r>
            <a:r>
              <a:rPr dirty="0" sz="3000" spc="-15">
                <a:latin typeface="Calibri"/>
                <a:cs typeface="Calibri"/>
              </a:rPr>
              <a:t>room; wet </a:t>
            </a:r>
            <a:r>
              <a:rPr dirty="0" sz="3000" spc="-5">
                <a:latin typeface="Calibri"/>
                <a:cs typeface="Calibri"/>
              </a:rPr>
              <a:t>methods and </a:t>
            </a:r>
            <a:r>
              <a:rPr dirty="0" sz="3000" spc="-60">
                <a:latin typeface="Calibri"/>
                <a:cs typeface="Calibri"/>
              </a:rPr>
              <a:t>HEPA  </a:t>
            </a:r>
            <a:r>
              <a:rPr dirty="0" sz="3000" spc="-15">
                <a:latin typeface="Calibri"/>
                <a:cs typeface="Calibri"/>
              </a:rPr>
              <a:t>vacuums are </a:t>
            </a:r>
            <a:r>
              <a:rPr dirty="0" sz="3000" spc="-10">
                <a:latin typeface="Calibri"/>
                <a:cs typeface="Calibri"/>
              </a:rPr>
              <a:t>used;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20">
                <a:latin typeface="Calibri"/>
                <a:cs typeface="Calibri"/>
              </a:rPr>
              <a:t>concrete </a:t>
            </a:r>
            <a:r>
              <a:rPr dirty="0" sz="3000">
                <a:latin typeface="Calibri"/>
                <a:cs typeface="Calibri"/>
              </a:rPr>
              <a:t>is 25% </a:t>
            </a:r>
            <a:r>
              <a:rPr dirty="0" sz="3000" spc="-15">
                <a:latin typeface="Calibri"/>
                <a:cs typeface="Calibri"/>
              </a:rPr>
              <a:t>crystalline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quartz.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24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5">
                <a:latin typeface="Calibri"/>
                <a:cs typeface="Calibri"/>
              </a:rPr>
              <a:t>Can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10">
                <a:latin typeface="Calibri"/>
                <a:cs typeface="Calibri"/>
              </a:rPr>
              <a:t>employer </a:t>
            </a:r>
            <a:r>
              <a:rPr dirty="0" sz="3000" spc="-5">
                <a:latin typeface="Calibri"/>
                <a:cs typeface="Calibri"/>
              </a:rPr>
              <a:t>use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20">
                <a:latin typeface="Calibri"/>
                <a:cs typeface="Calibri"/>
              </a:rPr>
              <a:t>data </a:t>
            </a:r>
            <a:r>
              <a:rPr dirty="0" sz="3000" spc="-15">
                <a:latin typeface="Calibri"/>
                <a:cs typeface="Calibri"/>
              </a:rPr>
              <a:t>obtained at </a:t>
            </a:r>
            <a:r>
              <a:rPr dirty="0" sz="3000" spc="-10">
                <a:latin typeface="Calibri"/>
                <a:cs typeface="Calibri"/>
              </a:rPr>
              <a:t>Jobsite </a:t>
            </a:r>
            <a:r>
              <a:rPr dirty="0" sz="3000">
                <a:latin typeface="Calibri"/>
                <a:cs typeface="Calibri"/>
              </a:rPr>
              <a:t>A</a:t>
            </a:r>
            <a:r>
              <a:rPr dirty="0" sz="3000" spc="-15">
                <a:latin typeface="Calibri"/>
                <a:cs typeface="Calibri"/>
              </a:rPr>
              <a:t> to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dirty="0" sz="3000" spc="-15">
                <a:latin typeface="Calibri"/>
                <a:cs typeface="Calibri"/>
              </a:rPr>
              <a:t>represent </a:t>
            </a:r>
            <a:r>
              <a:rPr dirty="0" sz="3000" spc="-10">
                <a:latin typeface="Calibri"/>
                <a:cs typeface="Calibri"/>
              </a:rPr>
              <a:t>employee </a:t>
            </a:r>
            <a:r>
              <a:rPr dirty="0" sz="3000" spc="-15">
                <a:latin typeface="Calibri"/>
                <a:cs typeface="Calibri"/>
              </a:rPr>
              <a:t>exposures at </a:t>
            </a:r>
            <a:r>
              <a:rPr dirty="0" sz="3000" spc="-10">
                <a:latin typeface="Calibri"/>
                <a:cs typeface="Calibri"/>
              </a:rPr>
              <a:t>Jobsite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B?</a:t>
            </a:r>
            <a:endParaRPr sz="3000">
              <a:latin typeface="Calibri"/>
              <a:cs typeface="Calibri"/>
            </a:endParaRPr>
          </a:p>
          <a:p>
            <a:pPr marL="3834765">
              <a:lnSpc>
                <a:spcPct val="100000"/>
              </a:lnSpc>
              <a:spcBef>
                <a:spcPts val="95"/>
              </a:spcBef>
            </a:pPr>
            <a:r>
              <a:rPr dirty="0" sz="3000" spc="-20" b="1">
                <a:solidFill>
                  <a:srgbClr val="6F2F9F"/>
                </a:solidFill>
                <a:latin typeface="Calibri"/>
                <a:cs typeface="Calibri"/>
              </a:rPr>
              <a:t>NO, </a:t>
            </a:r>
            <a:r>
              <a:rPr dirty="0" sz="3000" b="1">
                <a:solidFill>
                  <a:srgbClr val="6F2F9F"/>
                </a:solidFill>
                <a:latin typeface="Calibri"/>
                <a:cs typeface="Calibri"/>
              </a:rPr>
              <a:t>due </a:t>
            </a:r>
            <a:r>
              <a:rPr dirty="0" sz="3000" spc="-10" b="1">
                <a:solidFill>
                  <a:srgbClr val="6F2F9F"/>
                </a:solidFill>
                <a:latin typeface="Calibri"/>
                <a:cs typeface="Calibri"/>
              </a:rPr>
              <a:t>to </a:t>
            </a:r>
            <a:r>
              <a:rPr dirty="0" sz="3000" b="1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3000" spc="-20" b="1">
                <a:solidFill>
                  <a:srgbClr val="6F2F9F"/>
                </a:solidFill>
                <a:latin typeface="Calibri"/>
                <a:cs typeface="Calibri"/>
              </a:rPr>
              <a:t>elevated</a:t>
            </a:r>
            <a:r>
              <a:rPr dirty="0" sz="3000" spc="-9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3000" spc="-5" b="1">
                <a:solidFill>
                  <a:srgbClr val="6F2F9F"/>
                </a:solidFill>
                <a:latin typeface="Calibri"/>
                <a:cs typeface="Calibri"/>
              </a:rPr>
              <a:t>silica</a:t>
            </a:r>
            <a:endParaRPr sz="3000">
              <a:latin typeface="Calibri"/>
              <a:cs typeface="Calibri"/>
            </a:endParaRPr>
          </a:p>
          <a:p>
            <a:pPr marL="3834765">
              <a:lnSpc>
                <a:spcPct val="100000"/>
              </a:lnSpc>
            </a:pPr>
            <a:r>
              <a:rPr dirty="0" sz="3000" spc="-20" b="1">
                <a:solidFill>
                  <a:srgbClr val="6F2F9F"/>
                </a:solidFill>
                <a:latin typeface="Calibri"/>
                <a:cs typeface="Calibri"/>
              </a:rPr>
              <a:t>content </a:t>
            </a:r>
            <a:r>
              <a:rPr dirty="0" sz="3000" spc="-5" b="1">
                <a:solidFill>
                  <a:srgbClr val="6F2F9F"/>
                </a:solidFill>
                <a:latin typeface="Calibri"/>
                <a:cs typeface="Calibri"/>
              </a:rPr>
              <a:t>and decrease </a:t>
            </a:r>
            <a:r>
              <a:rPr dirty="0" sz="3000" b="1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3000" spc="-10" b="1">
                <a:solidFill>
                  <a:srgbClr val="6F2F9F"/>
                </a:solidFill>
                <a:latin typeface="Calibri"/>
                <a:cs typeface="Calibri"/>
              </a:rPr>
              <a:t>room</a:t>
            </a:r>
            <a:r>
              <a:rPr dirty="0" sz="3000" spc="-7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3000" spc="-20" b="1">
                <a:solidFill>
                  <a:srgbClr val="6F2F9F"/>
                </a:solidFill>
                <a:latin typeface="Calibri"/>
                <a:cs typeface="Calibri"/>
              </a:rPr>
              <a:t>size.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70402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4785" algn="l"/>
              </a:tabLst>
            </a:pPr>
            <a:r>
              <a:rPr dirty="0" spc="-10"/>
              <a:t>Definition:	</a:t>
            </a:r>
            <a:r>
              <a:rPr dirty="0" spc="-15"/>
              <a:t>Competent</a:t>
            </a:r>
            <a:r>
              <a:rPr dirty="0" spc="-80"/>
              <a:t> </a:t>
            </a:r>
            <a:r>
              <a:rPr dirty="0" spc="-20"/>
              <a:t>Person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727684"/>
            <a:ext cx="9807575" cy="5903595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690,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Rule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69015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(4)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17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>
                <a:latin typeface="Calibri"/>
                <a:cs typeface="Calibri"/>
              </a:rPr>
              <a:t>Capable of identifying </a:t>
            </a:r>
            <a:r>
              <a:rPr dirty="0" sz="3200" spc="-15">
                <a:latin typeface="Calibri"/>
                <a:cs typeface="Calibri"/>
              </a:rPr>
              <a:t>existing </a:t>
            </a:r>
            <a:r>
              <a:rPr dirty="0" sz="3200" spc="-5">
                <a:latin typeface="Calibri"/>
                <a:cs typeface="Calibri"/>
              </a:rPr>
              <a:t>and </a:t>
            </a:r>
            <a:r>
              <a:rPr dirty="0" sz="3200" spc="-10">
                <a:latin typeface="Calibri"/>
                <a:cs typeface="Calibri"/>
              </a:rPr>
              <a:t>foreseeable </a:t>
            </a:r>
            <a:r>
              <a:rPr dirty="0" sz="3200" spc="-15">
                <a:latin typeface="Calibri"/>
                <a:cs typeface="Calibri"/>
              </a:rPr>
              <a:t>respirable  crystalline </a:t>
            </a:r>
            <a:r>
              <a:rPr dirty="0" sz="3200" spc="-10">
                <a:latin typeface="Calibri"/>
                <a:cs typeface="Calibri"/>
              </a:rPr>
              <a:t>silica</a:t>
            </a:r>
            <a:r>
              <a:rPr dirty="0" sz="3200" spc="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hazards.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650"/>
              </a:lnSpc>
              <a:spcBef>
                <a:spcPts val="3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>
                <a:latin typeface="Calibri"/>
                <a:cs typeface="Calibri"/>
              </a:rPr>
              <a:t>Has </a:t>
            </a:r>
            <a:r>
              <a:rPr dirty="0" sz="3200" spc="-10">
                <a:latin typeface="Calibri"/>
                <a:cs typeface="Calibri"/>
              </a:rPr>
              <a:t>authorization </a:t>
            </a:r>
            <a:r>
              <a:rPr dirty="0" sz="3200" spc="-20">
                <a:latin typeface="Calibri"/>
                <a:cs typeface="Calibri"/>
              </a:rPr>
              <a:t>to </a:t>
            </a:r>
            <a:r>
              <a:rPr dirty="0" sz="3200" spc="-40">
                <a:latin typeface="Calibri"/>
                <a:cs typeface="Calibri"/>
              </a:rPr>
              <a:t>take </a:t>
            </a:r>
            <a:r>
              <a:rPr dirty="0" sz="3200" spc="-15">
                <a:latin typeface="Calibri"/>
                <a:cs typeface="Calibri"/>
              </a:rPr>
              <a:t>prompt </a:t>
            </a:r>
            <a:r>
              <a:rPr dirty="0" sz="3200" spc="-10">
                <a:latin typeface="Calibri"/>
                <a:cs typeface="Calibri"/>
              </a:rPr>
              <a:t>corrective </a:t>
            </a:r>
            <a:r>
              <a:rPr dirty="0" sz="3200" spc="-5">
                <a:latin typeface="Calibri"/>
                <a:cs typeface="Calibri"/>
              </a:rPr>
              <a:t>measures</a:t>
            </a:r>
            <a:r>
              <a:rPr dirty="0" sz="3200" spc="3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dirty="0" sz="3200" spc="-10">
                <a:latin typeface="Calibri"/>
                <a:cs typeface="Calibri"/>
              </a:rPr>
              <a:t>eliminate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15">
                <a:latin typeface="Calibri"/>
                <a:cs typeface="Calibri"/>
              </a:rPr>
              <a:t>minimize </a:t>
            </a:r>
            <a:r>
              <a:rPr dirty="0" sz="3200" spc="-5">
                <a:latin typeface="Calibri"/>
                <a:cs typeface="Calibri"/>
              </a:rPr>
              <a:t>identified</a:t>
            </a:r>
            <a:r>
              <a:rPr dirty="0" sz="3200" spc="5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hazards.</a:t>
            </a:r>
            <a:endParaRPr sz="3200">
              <a:latin typeface="Calibri"/>
              <a:cs typeface="Calibri"/>
            </a:endParaRPr>
          </a:p>
          <a:p>
            <a:pPr marL="355600" marR="254000" indent="-342900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  <a:tab pos="5266690" algn="l"/>
              </a:tabLst>
            </a:pPr>
            <a:r>
              <a:rPr dirty="0" sz="3200" spc="-5">
                <a:latin typeface="Calibri"/>
                <a:cs typeface="Calibri"/>
              </a:rPr>
              <a:t>Has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knowledge and ability necessary </a:t>
            </a:r>
            <a:r>
              <a:rPr dirty="0" sz="3200" spc="-20">
                <a:latin typeface="Calibri"/>
                <a:cs typeface="Calibri"/>
              </a:rPr>
              <a:t>to </a:t>
            </a:r>
            <a:r>
              <a:rPr dirty="0" sz="3200" spc="-5">
                <a:latin typeface="Calibri"/>
                <a:cs typeface="Calibri"/>
              </a:rPr>
              <a:t>fulfill </a:t>
            </a:r>
            <a:r>
              <a:rPr dirty="0" sz="3200">
                <a:latin typeface="Calibri"/>
                <a:cs typeface="Calibri"/>
              </a:rPr>
              <a:t>the  </a:t>
            </a:r>
            <a:r>
              <a:rPr dirty="0" sz="3200" spc="-5">
                <a:latin typeface="Calibri"/>
                <a:cs typeface="Calibri"/>
              </a:rPr>
              <a:t>responsibilities </a:t>
            </a:r>
            <a:r>
              <a:rPr dirty="0" sz="3200" spc="-10">
                <a:latin typeface="Calibri"/>
                <a:cs typeface="Calibri"/>
              </a:rPr>
              <a:t>set </a:t>
            </a:r>
            <a:r>
              <a:rPr dirty="0" sz="3200" spc="-20">
                <a:latin typeface="Calibri"/>
                <a:cs typeface="Calibri"/>
              </a:rPr>
              <a:t>forth </a:t>
            </a:r>
            <a:r>
              <a:rPr dirty="0" sz="3200">
                <a:latin typeface="Calibri"/>
                <a:cs typeface="Calibri"/>
              </a:rPr>
              <a:t>in the </a:t>
            </a:r>
            <a:r>
              <a:rPr dirty="0" sz="3200" spc="-15">
                <a:latin typeface="Calibri"/>
                <a:cs typeface="Calibri"/>
              </a:rPr>
              <a:t>written exposure </a:t>
            </a:r>
            <a:r>
              <a:rPr dirty="0" sz="3200" spc="-20">
                <a:latin typeface="Calibri"/>
                <a:cs typeface="Calibri"/>
              </a:rPr>
              <a:t>control  </a:t>
            </a:r>
            <a:r>
              <a:rPr dirty="0" sz="3200" spc="-5">
                <a:latin typeface="Calibri"/>
                <a:cs typeface="Calibri"/>
              </a:rPr>
              <a:t>plan section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the</a:t>
            </a:r>
            <a:r>
              <a:rPr dirty="0" sz="3200" spc="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standard:	</a:t>
            </a:r>
            <a:r>
              <a:rPr dirty="0" sz="3200" spc="-5">
                <a:latin typeface="Calibri"/>
                <a:cs typeface="Calibri"/>
              </a:rPr>
              <a:t>1926.1153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(g).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65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25">
                <a:latin typeface="Calibri"/>
                <a:cs typeface="Calibri"/>
              </a:rPr>
              <a:t>Makes </a:t>
            </a:r>
            <a:r>
              <a:rPr dirty="0" sz="3200" spc="-10">
                <a:latin typeface="Calibri"/>
                <a:cs typeface="Calibri"/>
              </a:rPr>
              <a:t>frequent </a:t>
            </a:r>
            <a:r>
              <a:rPr dirty="0" sz="3200" spc="-5">
                <a:latin typeface="Calibri"/>
                <a:cs typeface="Calibri"/>
              </a:rPr>
              <a:t>and regular inspection </a:t>
            </a:r>
            <a:r>
              <a:rPr dirty="0" sz="3200">
                <a:latin typeface="Calibri"/>
                <a:cs typeface="Calibri"/>
              </a:rPr>
              <a:t>of </a:t>
            </a:r>
            <a:r>
              <a:rPr dirty="0" sz="3200" spc="-5">
                <a:latin typeface="Calibri"/>
                <a:cs typeface="Calibri"/>
              </a:rPr>
              <a:t>job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sites,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dirty="0" sz="3200" spc="-10">
                <a:latin typeface="Calibri"/>
                <a:cs typeface="Calibri"/>
              </a:rPr>
              <a:t>materials, </a:t>
            </a:r>
            <a:r>
              <a:rPr dirty="0" sz="3200" spc="-5">
                <a:latin typeface="Calibri"/>
                <a:cs typeface="Calibri"/>
              </a:rPr>
              <a:t>and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equipment.</a:t>
            </a:r>
            <a:endParaRPr sz="320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2575"/>
              </a:spcBef>
              <a:tabLst>
                <a:tab pos="1463040" algn="l"/>
              </a:tabLst>
            </a:pPr>
            <a:r>
              <a:rPr dirty="0" sz="2800" spc="-20" b="1">
                <a:solidFill>
                  <a:srgbClr val="6F2F9F"/>
                </a:solidFill>
                <a:latin typeface="Calibri"/>
                <a:cs typeface="Calibri"/>
              </a:rPr>
              <a:t>Errata</a:t>
            </a:r>
            <a:r>
              <a:rPr dirty="0" sz="2800" spc="-20">
                <a:solidFill>
                  <a:srgbClr val="6F2F9F"/>
                </a:solidFill>
                <a:latin typeface="Calibri"/>
                <a:cs typeface="Calibri"/>
              </a:rPr>
              <a:t>:	</a:t>
            </a:r>
            <a:r>
              <a:rPr dirty="0" sz="2800" spc="-5">
                <a:solidFill>
                  <a:srgbClr val="6F2F9F"/>
                </a:solidFill>
                <a:latin typeface="Calibri"/>
                <a:cs typeface="Calibri"/>
              </a:rPr>
              <a:t>No </a:t>
            </a:r>
            <a:r>
              <a:rPr dirty="0" sz="2800" spc="-10">
                <a:solidFill>
                  <a:srgbClr val="6F2F9F"/>
                </a:solidFill>
                <a:latin typeface="Calibri"/>
                <a:cs typeface="Calibri"/>
              </a:rPr>
              <a:t>similar definition should </a:t>
            </a:r>
            <a:r>
              <a:rPr dirty="0" sz="2800" spc="-25">
                <a:solidFill>
                  <a:srgbClr val="6F2F9F"/>
                </a:solidFill>
                <a:latin typeface="Calibri"/>
                <a:cs typeface="Calibri"/>
              </a:rPr>
              <a:t>exist </a:t>
            </a:r>
            <a:r>
              <a:rPr dirty="0" sz="2800" spc="-5">
                <a:solidFill>
                  <a:srgbClr val="6F2F9F"/>
                </a:solidFill>
                <a:latin typeface="Calibri"/>
                <a:cs typeface="Calibri"/>
              </a:rPr>
              <a:t>in MIOSHA </a:t>
            </a:r>
            <a:r>
              <a:rPr dirty="0" sz="2800" spc="-25">
                <a:solidFill>
                  <a:srgbClr val="6F2F9F"/>
                </a:solidFill>
                <a:latin typeface="Calibri"/>
                <a:cs typeface="Calibri"/>
              </a:rPr>
              <a:t>Part</a:t>
            </a:r>
            <a:r>
              <a:rPr dirty="0" sz="2800" spc="20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6F2F9F"/>
                </a:solidFill>
                <a:latin typeface="Calibri"/>
                <a:cs typeface="Calibri"/>
              </a:rPr>
              <a:t>590.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628142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4785" algn="l"/>
              </a:tabLst>
            </a:pPr>
            <a:r>
              <a:rPr dirty="0" spc="-10"/>
              <a:t>Definition:	</a:t>
            </a:r>
            <a:r>
              <a:rPr dirty="0" spc="-15"/>
              <a:t>Regulated</a:t>
            </a:r>
            <a:r>
              <a:rPr dirty="0" spc="-145"/>
              <a:t> </a:t>
            </a:r>
            <a:r>
              <a:rPr dirty="0" spc="-15"/>
              <a:t>Area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678916"/>
            <a:ext cx="8456930" cy="4369435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  <a:tabLst>
                <a:tab pos="1297305" algn="l"/>
              </a:tabLst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Errata:	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Should be </a:t>
            </a: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listed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Rule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59015</a:t>
            </a:r>
            <a:r>
              <a:rPr dirty="0" sz="3200" spc="1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(8)</a:t>
            </a:r>
            <a:endParaRPr sz="3200">
              <a:latin typeface="Calibri"/>
              <a:cs typeface="Calibri"/>
            </a:endParaRPr>
          </a:p>
          <a:p>
            <a:pPr marL="12700" marR="3782060">
              <a:lnSpc>
                <a:spcPct val="100000"/>
              </a:lnSpc>
              <a:spcBef>
                <a:spcPts val="1739"/>
              </a:spcBef>
            </a:pPr>
            <a:r>
              <a:rPr dirty="0" sz="3200" i="1">
                <a:latin typeface="Calibri"/>
                <a:cs typeface="Calibri"/>
              </a:rPr>
              <a:t>An </a:t>
            </a:r>
            <a:r>
              <a:rPr dirty="0" sz="3200" spc="-5" i="1">
                <a:latin typeface="Calibri"/>
                <a:cs typeface="Calibri"/>
              </a:rPr>
              <a:t>area, </a:t>
            </a:r>
            <a:r>
              <a:rPr dirty="0" sz="3200" spc="-5" b="1" i="1">
                <a:latin typeface="Calibri"/>
                <a:cs typeface="Calibri"/>
              </a:rPr>
              <a:t>demarcated </a:t>
            </a:r>
            <a:r>
              <a:rPr dirty="0" sz="3200" spc="-10" b="1" i="1">
                <a:latin typeface="Calibri"/>
                <a:cs typeface="Calibri"/>
              </a:rPr>
              <a:t>by</a:t>
            </a:r>
            <a:r>
              <a:rPr dirty="0" sz="3200" spc="-90" b="1" i="1">
                <a:latin typeface="Calibri"/>
                <a:cs typeface="Calibri"/>
              </a:rPr>
              <a:t> </a:t>
            </a:r>
            <a:r>
              <a:rPr dirty="0" sz="3200" b="1" i="1">
                <a:latin typeface="Calibri"/>
                <a:cs typeface="Calibri"/>
              </a:rPr>
              <a:t>the  </a:t>
            </a:r>
            <a:r>
              <a:rPr dirty="0" sz="3200" spc="-5" b="1" i="1">
                <a:latin typeface="Calibri"/>
                <a:cs typeface="Calibri"/>
              </a:rPr>
              <a:t>employer</a:t>
            </a:r>
            <a:r>
              <a:rPr dirty="0" sz="3200" spc="-5" i="1">
                <a:latin typeface="Calibri"/>
                <a:cs typeface="Calibri"/>
              </a:rPr>
              <a:t>, </a:t>
            </a:r>
            <a:r>
              <a:rPr dirty="0" sz="3200" i="1">
                <a:latin typeface="Calibri"/>
                <a:cs typeface="Calibri"/>
              </a:rPr>
              <a:t>where</a:t>
            </a:r>
            <a:r>
              <a:rPr dirty="0" sz="3200" spc="-95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  <a:p>
            <a:pPr marL="12700" marR="3980179">
              <a:lnSpc>
                <a:spcPct val="100000"/>
              </a:lnSpc>
            </a:pPr>
            <a:r>
              <a:rPr dirty="0" sz="3200" spc="-20" i="1">
                <a:latin typeface="Calibri"/>
                <a:cs typeface="Calibri"/>
              </a:rPr>
              <a:t>employee’s </a:t>
            </a:r>
            <a:r>
              <a:rPr dirty="0" sz="3200" spc="-10" i="1">
                <a:latin typeface="Calibri"/>
                <a:cs typeface="Calibri"/>
              </a:rPr>
              <a:t>exposure </a:t>
            </a:r>
            <a:r>
              <a:rPr dirty="0" sz="3200" spc="-20" i="1">
                <a:latin typeface="Calibri"/>
                <a:cs typeface="Calibri"/>
              </a:rPr>
              <a:t>to  </a:t>
            </a:r>
            <a:r>
              <a:rPr dirty="0" sz="3200" spc="-5" i="1">
                <a:latin typeface="Calibri"/>
                <a:cs typeface="Calibri"/>
              </a:rPr>
              <a:t>airborne </a:t>
            </a:r>
            <a:r>
              <a:rPr dirty="0" sz="3200" spc="-10" i="1">
                <a:latin typeface="Calibri"/>
                <a:cs typeface="Calibri"/>
              </a:rPr>
              <a:t>concentrations </a:t>
            </a:r>
            <a:r>
              <a:rPr dirty="0" sz="3200" spc="-5" i="1">
                <a:latin typeface="Calibri"/>
                <a:cs typeface="Calibri"/>
              </a:rPr>
              <a:t>of  respirable </a:t>
            </a:r>
            <a:r>
              <a:rPr dirty="0" sz="3200" spc="-10" i="1">
                <a:latin typeface="Calibri"/>
                <a:cs typeface="Calibri"/>
              </a:rPr>
              <a:t>crystalline silica  </a:t>
            </a:r>
            <a:r>
              <a:rPr dirty="0" sz="3200" spc="-20" i="1">
                <a:latin typeface="Calibri"/>
                <a:cs typeface="Calibri"/>
              </a:rPr>
              <a:t>exceeds, </a:t>
            </a:r>
            <a:r>
              <a:rPr dirty="0" sz="3200" spc="-5" i="1">
                <a:latin typeface="Calibri"/>
                <a:cs typeface="Calibri"/>
              </a:rPr>
              <a:t>or </a:t>
            </a:r>
            <a:r>
              <a:rPr dirty="0" sz="3200" spc="-15" i="1">
                <a:latin typeface="Calibri"/>
                <a:cs typeface="Calibri"/>
              </a:rPr>
              <a:t>can </a:t>
            </a:r>
            <a:r>
              <a:rPr dirty="0" sz="3200" spc="-5" b="1" i="1">
                <a:latin typeface="Calibri"/>
                <a:cs typeface="Calibri"/>
              </a:rPr>
              <a:t>reasonably  </a:t>
            </a:r>
            <a:r>
              <a:rPr dirty="0" sz="3200" b="1" i="1">
                <a:latin typeface="Calibri"/>
                <a:cs typeface="Calibri"/>
              </a:rPr>
              <a:t>be </a:t>
            </a:r>
            <a:r>
              <a:rPr dirty="0" sz="3200" spc="-15" b="1" i="1">
                <a:latin typeface="Calibri"/>
                <a:cs typeface="Calibri"/>
              </a:rPr>
              <a:t>expected </a:t>
            </a:r>
            <a:r>
              <a:rPr dirty="0" sz="3200" spc="-20" b="1" i="1">
                <a:latin typeface="Calibri"/>
                <a:cs typeface="Calibri"/>
              </a:rPr>
              <a:t>to </a:t>
            </a:r>
            <a:r>
              <a:rPr dirty="0" sz="3200" spc="-25" b="1" i="1">
                <a:latin typeface="Calibri"/>
                <a:cs typeface="Calibri"/>
              </a:rPr>
              <a:t>exceed,</a:t>
            </a:r>
            <a:r>
              <a:rPr dirty="0" sz="3200" spc="-40" b="1" i="1">
                <a:latin typeface="Calibri"/>
                <a:cs typeface="Calibri"/>
              </a:rPr>
              <a:t> </a:t>
            </a:r>
            <a:r>
              <a:rPr dirty="0" sz="3200" b="1" i="1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5625" y="5022037"/>
            <a:ext cx="71564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 i="1">
                <a:latin typeface="Calibri"/>
                <a:cs typeface="Calibri"/>
              </a:rPr>
              <a:t>PEL</a:t>
            </a:r>
            <a:r>
              <a:rPr dirty="0" sz="3200" i="1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3328" y="1405127"/>
            <a:ext cx="6138671" cy="3761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48400" y="1600200"/>
            <a:ext cx="5638800" cy="3191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327775" y="5005832"/>
            <a:ext cx="545211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Note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improper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use of 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respiratory 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protection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(i.e.,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respirator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should be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  </a:t>
            </a:r>
            <a:r>
              <a:rPr dirty="0" sz="2400" spc="-20">
                <a:solidFill>
                  <a:srgbClr val="6F2F9F"/>
                </a:solidFill>
                <a:latin typeface="Calibri"/>
                <a:cs typeface="Calibri"/>
              </a:rPr>
              <a:t>first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PPE on and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last 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off;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straps 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should be under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dirty="0" sz="2400" spc="-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hood.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8747760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Silica Exposure</a:t>
            </a:r>
            <a:r>
              <a:rPr dirty="0" spc="-100"/>
              <a:t> </a:t>
            </a:r>
            <a:r>
              <a:rPr dirty="0"/>
              <a:t>Limits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20" b="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 b="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5" b="0">
                <a:solidFill>
                  <a:srgbClr val="FF0000"/>
                </a:solidFill>
                <a:latin typeface="Calibri"/>
                <a:cs typeface="Calibri"/>
              </a:rPr>
              <a:t>(c) </a:t>
            </a: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dirty="0" sz="3200" spc="-20" b="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 b="0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85" b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 b="0">
                <a:solidFill>
                  <a:srgbClr val="0000FF"/>
                </a:solidFill>
                <a:latin typeface="Calibri"/>
                <a:cs typeface="Calibri"/>
              </a:rPr>
              <a:t>(d)(1)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5229" y="2622575"/>
            <a:ext cx="495427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55700" marR="5080" indent="-11430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155065" algn="l"/>
              </a:tabLst>
            </a:pPr>
            <a:r>
              <a:rPr dirty="0" sz="2800" spc="-5" b="1">
                <a:latin typeface="Calibri"/>
                <a:cs typeface="Calibri"/>
              </a:rPr>
              <a:t>PEL</a:t>
            </a:r>
            <a:r>
              <a:rPr dirty="0" sz="2800" spc="-5">
                <a:latin typeface="Calibri"/>
                <a:cs typeface="Calibri"/>
              </a:rPr>
              <a:t>:	</a:t>
            </a:r>
            <a:r>
              <a:rPr dirty="0" sz="2800" spc="-10">
                <a:latin typeface="Calibri"/>
                <a:cs typeface="Calibri"/>
              </a:rPr>
              <a:t>permissible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exposure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limit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50 </a:t>
            </a:r>
            <a:r>
              <a:rPr dirty="0" sz="2800" spc="5">
                <a:latin typeface="Calibri"/>
                <a:cs typeface="Calibri"/>
              </a:rPr>
              <a:t>µg/m</a:t>
            </a:r>
            <a:r>
              <a:rPr dirty="0" baseline="25525" sz="2775" spc="7">
                <a:latin typeface="Calibri"/>
                <a:cs typeface="Calibri"/>
              </a:rPr>
              <a:t>3</a:t>
            </a:r>
            <a:r>
              <a:rPr dirty="0" sz="2800" spc="5">
                <a:latin typeface="Calibri"/>
                <a:cs typeface="Calibri"/>
              </a:rPr>
              <a:t>, </a:t>
            </a:r>
            <a:r>
              <a:rPr dirty="0" sz="2800" spc="-10">
                <a:latin typeface="Calibri"/>
                <a:cs typeface="Calibri"/>
              </a:rPr>
              <a:t>8-hr</a:t>
            </a:r>
            <a:r>
              <a:rPr dirty="0" sz="2800" spc="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TWA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1155700" indent="-11430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1155065" algn="l"/>
              </a:tabLst>
            </a:pPr>
            <a:r>
              <a:rPr dirty="0" sz="2800" spc="-5" b="1">
                <a:latin typeface="Calibri"/>
                <a:cs typeface="Calibri"/>
              </a:rPr>
              <a:t>AL</a:t>
            </a:r>
            <a:r>
              <a:rPr dirty="0" sz="2800" spc="-5">
                <a:latin typeface="Calibri"/>
                <a:cs typeface="Calibri"/>
              </a:rPr>
              <a:t>:	action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limit</a:t>
            </a:r>
            <a:endParaRPr sz="28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latin typeface="Calibri"/>
                <a:cs typeface="Calibri"/>
              </a:rPr>
              <a:t>25 </a:t>
            </a:r>
            <a:r>
              <a:rPr dirty="0" sz="2800" spc="5">
                <a:latin typeface="Calibri"/>
                <a:cs typeface="Calibri"/>
              </a:rPr>
              <a:t>µg/m</a:t>
            </a:r>
            <a:r>
              <a:rPr dirty="0" baseline="25525" sz="2775" spc="7">
                <a:latin typeface="Calibri"/>
                <a:cs typeface="Calibri"/>
              </a:rPr>
              <a:t>3</a:t>
            </a:r>
            <a:r>
              <a:rPr dirty="0" sz="2800" spc="5">
                <a:latin typeface="Calibri"/>
                <a:cs typeface="Calibri"/>
              </a:rPr>
              <a:t>, </a:t>
            </a:r>
            <a:r>
              <a:rPr dirty="0" sz="2800" spc="-10">
                <a:latin typeface="Calibri"/>
                <a:cs typeface="Calibri"/>
              </a:rPr>
              <a:t>8-hr</a:t>
            </a:r>
            <a:r>
              <a:rPr dirty="0" sz="2800" spc="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TWA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15055" y="2446020"/>
            <a:ext cx="463550" cy="1123315"/>
          </a:xfrm>
          <a:custGeom>
            <a:avLst/>
            <a:gdLst/>
            <a:ahLst/>
            <a:cxnLst/>
            <a:rect l="l" t="t" r="r" b="b"/>
            <a:pathLst>
              <a:path w="463550" h="1123314">
                <a:moveTo>
                  <a:pt x="460247" y="0"/>
                </a:moveTo>
                <a:lnTo>
                  <a:pt x="415833" y="2902"/>
                </a:lnTo>
                <a:lnTo>
                  <a:pt x="372632" y="10737"/>
                </a:lnTo>
                <a:lnTo>
                  <a:pt x="330836" y="23271"/>
                </a:lnTo>
                <a:lnTo>
                  <a:pt x="290635" y="40271"/>
                </a:lnTo>
                <a:lnTo>
                  <a:pt x="252220" y="61505"/>
                </a:lnTo>
                <a:lnTo>
                  <a:pt x="215782" y="86739"/>
                </a:lnTo>
                <a:lnTo>
                  <a:pt x="181512" y="115741"/>
                </a:lnTo>
                <a:lnTo>
                  <a:pt x="149600" y="148277"/>
                </a:lnTo>
                <a:lnTo>
                  <a:pt x="120237" y="184115"/>
                </a:lnTo>
                <a:lnTo>
                  <a:pt x="93614" y="223022"/>
                </a:lnTo>
                <a:lnTo>
                  <a:pt x="69922" y="264764"/>
                </a:lnTo>
                <a:lnTo>
                  <a:pt x="49352" y="309109"/>
                </a:lnTo>
                <a:lnTo>
                  <a:pt x="32094" y="355823"/>
                </a:lnTo>
                <a:lnTo>
                  <a:pt x="18339" y="404675"/>
                </a:lnTo>
                <a:lnTo>
                  <a:pt x="8277" y="455430"/>
                </a:lnTo>
                <a:lnTo>
                  <a:pt x="2101" y="507856"/>
                </a:lnTo>
                <a:lnTo>
                  <a:pt x="0" y="561720"/>
                </a:lnTo>
                <a:lnTo>
                  <a:pt x="2053" y="614936"/>
                </a:lnTo>
                <a:lnTo>
                  <a:pt x="8092" y="666763"/>
                </a:lnTo>
                <a:lnTo>
                  <a:pt x="17934" y="716977"/>
                </a:lnTo>
                <a:lnTo>
                  <a:pt x="31394" y="765348"/>
                </a:lnTo>
                <a:lnTo>
                  <a:pt x="48291" y="811650"/>
                </a:lnTo>
                <a:lnTo>
                  <a:pt x="68440" y="855656"/>
                </a:lnTo>
                <a:lnTo>
                  <a:pt x="91659" y="897139"/>
                </a:lnTo>
                <a:lnTo>
                  <a:pt x="117764" y="935871"/>
                </a:lnTo>
                <a:lnTo>
                  <a:pt x="146572" y="971625"/>
                </a:lnTo>
                <a:lnTo>
                  <a:pt x="177900" y="1004174"/>
                </a:lnTo>
                <a:lnTo>
                  <a:pt x="211566" y="1033291"/>
                </a:lnTo>
                <a:lnTo>
                  <a:pt x="247384" y="1058748"/>
                </a:lnTo>
                <a:lnTo>
                  <a:pt x="285174" y="1080318"/>
                </a:lnTo>
                <a:lnTo>
                  <a:pt x="324751" y="1097775"/>
                </a:lnTo>
                <a:lnTo>
                  <a:pt x="365932" y="1110890"/>
                </a:lnTo>
                <a:lnTo>
                  <a:pt x="408534" y="1119436"/>
                </a:lnTo>
                <a:lnTo>
                  <a:pt x="452373" y="1123188"/>
                </a:lnTo>
                <a:lnTo>
                  <a:pt x="463295" y="561720"/>
                </a:lnTo>
                <a:lnTo>
                  <a:pt x="460247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15055" y="2446020"/>
            <a:ext cx="460375" cy="1123315"/>
          </a:xfrm>
          <a:custGeom>
            <a:avLst/>
            <a:gdLst/>
            <a:ahLst/>
            <a:cxnLst/>
            <a:rect l="l" t="t" r="r" b="b"/>
            <a:pathLst>
              <a:path w="460375" h="1123314">
                <a:moveTo>
                  <a:pt x="452373" y="1123188"/>
                </a:moveTo>
                <a:lnTo>
                  <a:pt x="408534" y="1119436"/>
                </a:lnTo>
                <a:lnTo>
                  <a:pt x="365932" y="1110890"/>
                </a:lnTo>
                <a:lnTo>
                  <a:pt x="324751" y="1097775"/>
                </a:lnTo>
                <a:lnTo>
                  <a:pt x="285174" y="1080318"/>
                </a:lnTo>
                <a:lnTo>
                  <a:pt x="247384" y="1058748"/>
                </a:lnTo>
                <a:lnTo>
                  <a:pt x="211566" y="1033291"/>
                </a:lnTo>
                <a:lnTo>
                  <a:pt x="177900" y="1004174"/>
                </a:lnTo>
                <a:lnTo>
                  <a:pt x="146572" y="971625"/>
                </a:lnTo>
                <a:lnTo>
                  <a:pt x="117764" y="935871"/>
                </a:lnTo>
                <a:lnTo>
                  <a:pt x="91659" y="897139"/>
                </a:lnTo>
                <a:lnTo>
                  <a:pt x="68440" y="855656"/>
                </a:lnTo>
                <a:lnTo>
                  <a:pt x="48291" y="811650"/>
                </a:lnTo>
                <a:lnTo>
                  <a:pt x="31394" y="765348"/>
                </a:lnTo>
                <a:lnTo>
                  <a:pt x="17934" y="716977"/>
                </a:lnTo>
                <a:lnTo>
                  <a:pt x="8092" y="666763"/>
                </a:lnTo>
                <a:lnTo>
                  <a:pt x="2053" y="614936"/>
                </a:lnTo>
                <a:lnTo>
                  <a:pt x="0" y="561720"/>
                </a:lnTo>
                <a:lnTo>
                  <a:pt x="2101" y="507856"/>
                </a:lnTo>
                <a:lnTo>
                  <a:pt x="8277" y="455430"/>
                </a:lnTo>
                <a:lnTo>
                  <a:pt x="18339" y="404675"/>
                </a:lnTo>
                <a:lnTo>
                  <a:pt x="32094" y="355823"/>
                </a:lnTo>
                <a:lnTo>
                  <a:pt x="49352" y="309109"/>
                </a:lnTo>
                <a:lnTo>
                  <a:pt x="69922" y="264764"/>
                </a:lnTo>
                <a:lnTo>
                  <a:pt x="93614" y="223022"/>
                </a:lnTo>
                <a:lnTo>
                  <a:pt x="120237" y="184115"/>
                </a:lnTo>
                <a:lnTo>
                  <a:pt x="149600" y="148277"/>
                </a:lnTo>
                <a:lnTo>
                  <a:pt x="181512" y="115741"/>
                </a:lnTo>
                <a:lnTo>
                  <a:pt x="215782" y="86739"/>
                </a:lnTo>
                <a:lnTo>
                  <a:pt x="252220" y="61505"/>
                </a:lnTo>
                <a:lnTo>
                  <a:pt x="290635" y="40271"/>
                </a:lnTo>
                <a:lnTo>
                  <a:pt x="330836" y="23271"/>
                </a:lnTo>
                <a:lnTo>
                  <a:pt x="372632" y="10737"/>
                </a:lnTo>
                <a:lnTo>
                  <a:pt x="415833" y="2902"/>
                </a:lnTo>
                <a:lnTo>
                  <a:pt x="46024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70276" y="2397251"/>
            <a:ext cx="638810" cy="1245235"/>
          </a:xfrm>
          <a:custGeom>
            <a:avLst/>
            <a:gdLst/>
            <a:ahLst/>
            <a:cxnLst/>
            <a:rect l="l" t="t" r="r" b="b"/>
            <a:pathLst>
              <a:path w="638810" h="1245235">
                <a:moveTo>
                  <a:pt x="630809" y="0"/>
                </a:moveTo>
                <a:lnTo>
                  <a:pt x="0" y="0"/>
                </a:lnTo>
                <a:lnTo>
                  <a:pt x="73025" y="17018"/>
                </a:lnTo>
                <a:lnTo>
                  <a:pt x="108712" y="32385"/>
                </a:lnTo>
                <a:lnTo>
                  <a:pt x="180212" y="69469"/>
                </a:lnTo>
                <a:lnTo>
                  <a:pt x="211328" y="95631"/>
                </a:lnTo>
                <a:lnTo>
                  <a:pt x="236093" y="118745"/>
                </a:lnTo>
                <a:lnTo>
                  <a:pt x="265684" y="145034"/>
                </a:lnTo>
                <a:lnTo>
                  <a:pt x="279654" y="169672"/>
                </a:lnTo>
                <a:lnTo>
                  <a:pt x="320039" y="234569"/>
                </a:lnTo>
                <a:lnTo>
                  <a:pt x="338709" y="271525"/>
                </a:lnTo>
                <a:lnTo>
                  <a:pt x="351154" y="303911"/>
                </a:lnTo>
                <a:lnTo>
                  <a:pt x="365125" y="337947"/>
                </a:lnTo>
                <a:lnTo>
                  <a:pt x="470788" y="745236"/>
                </a:lnTo>
                <a:lnTo>
                  <a:pt x="509524" y="916432"/>
                </a:lnTo>
                <a:lnTo>
                  <a:pt x="532891" y="1027557"/>
                </a:lnTo>
                <a:lnTo>
                  <a:pt x="565531" y="1141730"/>
                </a:lnTo>
                <a:lnTo>
                  <a:pt x="615188" y="1245108"/>
                </a:lnTo>
                <a:lnTo>
                  <a:pt x="638556" y="1245108"/>
                </a:lnTo>
                <a:lnTo>
                  <a:pt x="630809" y="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70276" y="2397251"/>
            <a:ext cx="638810" cy="1245235"/>
          </a:xfrm>
          <a:custGeom>
            <a:avLst/>
            <a:gdLst/>
            <a:ahLst/>
            <a:cxnLst/>
            <a:rect l="l" t="t" r="r" b="b"/>
            <a:pathLst>
              <a:path w="638810" h="1245235">
                <a:moveTo>
                  <a:pt x="630809" y="0"/>
                </a:moveTo>
                <a:lnTo>
                  <a:pt x="0" y="0"/>
                </a:lnTo>
                <a:lnTo>
                  <a:pt x="73025" y="17018"/>
                </a:lnTo>
                <a:lnTo>
                  <a:pt x="108712" y="32385"/>
                </a:lnTo>
                <a:lnTo>
                  <a:pt x="141350" y="49402"/>
                </a:lnTo>
                <a:lnTo>
                  <a:pt x="180212" y="69469"/>
                </a:lnTo>
                <a:lnTo>
                  <a:pt x="211328" y="95631"/>
                </a:lnTo>
                <a:lnTo>
                  <a:pt x="236093" y="118745"/>
                </a:lnTo>
                <a:lnTo>
                  <a:pt x="265684" y="145034"/>
                </a:lnTo>
                <a:lnTo>
                  <a:pt x="279654" y="169672"/>
                </a:lnTo>
                <a:lnTo>
                  <a:pt x="299847" y="202057"/>
                </a:lnTo>
                <a:lnTo>
                  <a:pt x="320039" y="234569"/>
                </a:lnTo>
                <a:lnTo>
                  <a:pt x="338709" y="271525"/>
                </a:lnTo>
                <a:lnTo>
                  <a:pt x="351154" y="303911"/>
                </a:lnTo>
                <a:lnTo>
                  <a:pt x="365125" y="337947"/>
                </a:lnTo>
                <a:lnTo>
                  <a:pt x="470788" y="745236"/>
                </a:lnTo>
                <a:lnTo>
                  <a:pt x="509524" y="916432"/>
                </a:lnTo>
                <a:lnTo>
                  <a:pt x="532891" y="1027557"/>
                </a:lnTo>
                <a:lnTo>
                  <a:pt x="565531" y="1141730"/>
                </a:lnTo>
                <a:lnTo>
                  <a:pt x="615188" y="1245108"/>
                </a:lnTo>
                <a:lnTo>
                  <a:pt x="638556" y="1245108"/>
                </a:lnTo>
                <a:lnTo>
                  <a:pt x="63080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68340" y="2456688"/>
            <a:ext cx="475615" cy="1125220"/>
          </a:xfrm>
          <a:custGeom>
            <a:avLst/>
            <a:gdLst/>
            <a:ahLst/>
            <a:cxnLst/>
            <a:rect l="l" t="t" r="r" b="b"/>
            <a:pathLst>
              <a:path w="475614" h="1125220">
                <a:moveTo>
                  <a:pt x="10922" y="0"/>
                </a:moveTo>
                <a:lnTo>
                  <a:pt x="7747" y="0"/>
                </a:lnTo>
                <a:lnTo>
                  <a:pt x="10922" y="562356"/>
                </a:lnTo>
                <a:lnTo>
                  <a:pt x="0" y="1124585"/>
                </a:lnTo>
                <a:lnTo>
                  <a:pt x="3556" y="1124712"/>
                </a:lnTo>
                <a:lnTo>
                  <a:pt x="10922" y="1124712"/>
                </a:lnTo>
                <a:lnTo>
                  <a:pt x="53202" y="1122413"/>
                </a:lnTo>
                <a:lnTo>
                  <a:pt x="94419" y="1115649"/>
                </a:lnTo>
                <a:lnTo>
                  <a:pt x="134410" y="1104619"/>
                </a:lnTo>
                <a:lnTo>
                  <a:pt x="173010" y="1089522"/>
                </a:lnTo>
                <a:lnTo>
                  <a:pt x="210056" y="1070555"/>
                </a:lnTo>
                <a:lnTo>
                  <a:pt x="245382" y="1047919"/>
                </a:lnTo>
                <a:lnTo>
                  <a:pt x="278826" y="1021811"/>
                </a:lnTo>
                <a:lnTo>
                  <a:pt x="310222" y="992431"/>
                </a:lnTo>
                <a:lnTo>
                  <a:pt x="339407" y="959977"/>
                </a:lnTo>
                <a:lnTo>
                  <a:pt x="366217" y="924647"/>
                </a:lnTo>
                <a:lnTo>
                  <a:pt x="390487" y="886642"/>
                </a:lnTo>
                <a:lnTo>
                  <a:pt x="412053" y="846158"/>
                </a:lnTo>
                <a:lnTo>
                  <a:pt x="430752" y="803396"/>
                </a:lnTo>
                <a:lnTo>
                  <a:pt x="446419" y="758553"/>
                </a:lnTo>
                <a:lnTo>
                  <a:pt x="458890" y="711829"/>
                </a:lnTo>
                <a:lnTo>
                  <a:pt x="468002" y="663422"/>
                </a:lnTo>
                <a:lnTo>
                  <a:pt x="473589" y="613532"/>
                </a:lnTo>
                <a:lnTo>
                  <a:pt x="475488" y="562356"/>
                </a:lnTo>
                <a:lnTo>
                  <a:pt x="473589" y="511161"/>
                </a:lnTo>
                <a:lnTo>
                  <a:pt x="468002" y="461255"/>
                </a:lnTo>
                <a:lnTo>
                  <a:pt x="458890" y="412838"/>
                </a:lnTo>
                <a:lnTo>
                  <a:pt x="446419" y="366107"/>
                </a:lnTo>
                <a:lnTo>
                  <a:pt x="430752" y="321260"/>
                </a:lnTo>
                <a:lnTo>
                  <a:pt x="412053" y="278496"/>
                </a:lnTo>
                <a:lnTo>
                  <a:pt x="390487" y="238014"/>
                </a:lnTo>
                <a:lnTo>
                  <a:pt x="366217" y="200011"/>
                </a:lnTo>
                <a:lnTo>
                  <a:pt x="339407" y="164687"/>
                </a:lnTo>
                <a:lnTo>
                  <a:pt x="310222" y="132238"/>
                </a:lnTo>
                <a:lnTo>
                  <a:pt x="278826" y="102865"/>
                </a:lnTo>
                <a:lnTo>
                  <a:pt x="245382" y="76764"/>
                </a:lnTo>
                <a:lnTo>
                  <a:pt x="210056" y="54135"/>
                </a:lnTo>
                <a:lnTo>
                  <a:pt x="173010" y="35175"/>
                </a:lnTo>
                <a:lnTo>
                  <a:pt x="134410" y="20083"/>
                </a:lnTo>
                <a:lnTo>
                  <a:pt x="94419" y="9058"/>
                </a:lnTo>
                <a:lnTo>
                  <a:pt x="53202" y="2297"/>
                </a:lnTo>
                <a:lnTo>
                  <a:pt x="10922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68340" y="2456688"/>
            <a:ext cx="475615" cy="1125220"/>
          </a:xfrm>
          <a:custGeom>
            <a:avLst/>
            <a:gdLst/>
            <a:ahLst/>
            <a:cxnLst/>
            <a:rect l="l" t="t" r="r" b="b"/>
            <a:pathLst>
              <a:path w="475614" h="1125220">
                <a:moveTo>
                  <a:pt x="7747" y="0"/>
                </a:moveTo>
                <a:lnTo>
                  <a:pt x="8889" y="0"/>
                </a:lnTo>
                <a:lnTo>
                  <a:pt x="9906" y="0"/>
                </a:lnTo>
                <a:lnTo>
                  <a:pt x="10922" y="0"/>
                </a:lnTo>
                <a:lnTo>
                  <a:pt x="53202" y="2297"/>
                </a:lnTo>
                <a:lnTo>
                  <a:pt x="94419" y="9058"/>
                </a:lnTo>
                <a:lnTo>
                  <a:pt x="134410" y="20083"/>
                </a:lnTo>
                <a:lnTo>
                  <a:pt x="173010" y="35175"/>
                </a:lnTo>
                <a:lnTo>
                  <a:pt x="210056" y="54135"/>
                </a:lnTo>
                <a:lnTo>
                  <a:pt x="245382" y="76764"/>
                </a:lnTo>
                <a:lnTo>
                  <a:pt x="278826" y="102865"/>
                </a:lnTo>
                <a:lnTo>
                  <a:pt x="310222" y="132238"/>
                </a:lnTo>
                <a:lnTo>
                  <a:pt x="339407" y="164687"/>
                </a:lnTo>
                <a:lnTo>
                  <a:pt x="366217" y="200011"/>
                </a:lnTo>
                <a:lnTo>
                  <a:pt x="390487" y="238014"/>
                </a:lnTo>
                <a:lnTo>
                  <a:pt x="412053" y="278496"/>
                </a:lnTo>
                <a:lnTo>
                  <a:pt x="430752" y="321260"/>
                </a:lnTo>
                <a:lnTo>
                  <a:pt x="446419" y="366107"/>
                </a:lnTo>
                <a:lnTo>
                  <a:pt x="458890" y="412838"/>
                </a:lnTo>
                <a:lnTo>
                  <a:pt x="468002" y="461255"/>
                </a:lnTo>
                <a:lnTo>
                  <a:pt x="473589" y="511161"/>
                </a:lnTo>
                <a:lnTo>
                  <a:pt x="475488" y="562356"/>
                </a:lnTo>
                <a:lnTo>
                  <a:pt x="473589" y="613532"/>
                </a:lnTo>
                <a:lnTo>
                  <a:pt x="468002" y="663422"/>
                </a:lnTo>
                <a:lnTo>
                  <a:pt x="458890" y="711829"/>
                </a:lnTo>
                <a:lnTo>
                  <a:pt x="446419" y="758553"/>
                </a:lnTo>
                <a:lnTo>
                  <a:pt x="430752" y="803396"/>
                </a:lnTo>
                <a:lnTo>
                  <a:pt x="412053" y="846158"/>
                </a:lnTo>
                <a:lnTo>
                  <a:pt x="390487" y="886642"/>
                </a:lnTo>
                <a:lnTo>
                  <a:pt x="366217" y="924647"/>
                </a:lnTo>
                <a:lnTo>
                  <a:pt x="339407" y="959977"/>
                </a:lnTo>
                <a:lnTo>
                  <a:pt x="310222" y="992431"/>
                </a:lnTo>
                <a:lnTo>
                  <a:pt x="278826" y="1021811"/>
                </a:lnTo>
                <a:lnTo>
                  <a:pt x="245382" y="1047919"/>
                </a:lnTo>
                <a:lnTo>
                  <a:pt x="210056" y="1070555"/>
                </a:lnTo>
                <a:lnTo>
                  <a:pt x="173010" y="1089522"/>
                </a:lnTo>
                <a:lnTo>
                  <a:pt x="134410" y="1104619"/>
                </a:lnTo>
                <a:lnTo>
                  <a:pt x="94419" y="1115649"/>
                </a:lnTo>
                <a:lnTo>
                  <a:pt x="53202" y="1122413"/>
                </a:lnTo>
                <a:lnTo>
                  <a:pt x="10922" y="1124712"/>
                </a:lnTo>
                <a:lnTo>
                  <a:pt x="7238" y="1124712"/>
                </a:lnTo>
                <a:lnTo>
                  <a:pt x="3556" y="1124712"/>
                </a:lnTo>
                <a:lnTo>
                  <a:pt x="0" y="1124585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60720" y="2403348"/>
            <a:ext cx="638810" cy="1247140"/>
          </a:xfrm>
          <a:custGeom>
            <a:avLst/>
            <a:gdLst/>
            <a:ahLst/>
            <a:cxnLst/>
            <a:rect l="l" t="t" r="r" b="b"/>
            <a:pathLst>
              <a:path w="638810" h="1247139">
                <a:moveTo>
                  <a:pt x="638555" y="0"/>
                </a:moveTo>
                <a:lnTo>
                  <a:pt x="7746" y="0"/>
                </a:lnTo>
                <a:lnTo>
                  <a:pt x="0" y="1246632"/>
                </a:lnTo>
                <a:lnTo>
                  <a:pt x="26415" y="1246632"/>
                </a:lnTo>
                <a:lnTo>
                  <a:pt x="73025" y="1143253"/>
                </a:lnTo>
                <a:lnTo>
                  <a:pt x="105663" y="1027556"/>
                </a:lnTo>
                <a:lnTo>
                  <a:pt x="128904" y="916431"/>
                </a:lnTo>
                <a:lnTo>
                  <a:pt x="167766" y="746760"/>
                </a:lnTo>
                <a:lnTo>
                  <a:pt x="273430" y="336296"/>
                </a:lnTo>
                <a:lnTo>
                  <a:pt x="302894" y="271525"/>
                </a:lnTo>
                <a:lnTo>
                  <a:pt x="320039" y="234568"/>
                </a:lnTo>
                <a:lnTo>
                  <a:pt x="338708" y="203707"/>
                </a:lnTo>
                <a:lnTo>
                  <a:pt x="358901" y="169672"/>
                </a:lnTo>
                <a:lnTo>
                  <a:pt x="372871" y="145034"/>
                </a:lnTo>
                <a:lnTo>
                  <a:pt x="402335" y="118744"/>
                </a:lnTo>
                <a:lnTo>
                  <a:pt x="427227" y="95630"/>
                </a:lnTo>
                <a:lnTo>
                  <a:pt x="458342" y="70992"/>
                </a:lnTo>
                <a:lnTo>
                  <a:pt x="497204" y="49402"/>
                </a:lnTo>
                <a:lnTo>
                  <a:pt x="529716" y="33909"/>
                </a:lnTo>
                <a:lnTo>
                  <a:pt x="568578" y="17017"/>
                </a:lnTo>
                <a:lnTo>
                  <a:pt x="638555" y="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60720" y="2403348"/>
            <a:ext cx="638810" cy="1247140"/>
          </a:xfrm>
          <a:custGeom>
            <a:avLst/>
            <a:gdLst/>
            <a:ahLst/>
            <a:cxnLst/>
            <a:rect l="l" t="t" r="r" b="b"/>
            <a:pathLst>
              <a:path w="638810" h="1247139">
                <a:moveTo>
                  <a:pt x="7746" y="0"/>
                </a:moveTo>
                <a:lnTo>
                  <a:pt x="638555" y="0"/>
                </a:lnTo>
                <a:lnTo>
                  <a:pt x="568578" y="17017"/>
                </a:lnTo>
                <a:lnTo>
                  <a:pt x="529716" y="33909"/>
                </a:lnTo>
                <a:lnTo>
                  <a:pt x="497204" y="49402"/>
                </a:lnTo>
                <a:lnTo>
                  <a:pt x="458342" y="70992"/>
                </a:lnTo>
                <a:lnTo>
                  <a:pt x="427227" y="95630"/>
                </a:lnTo>
                <a:lnTo>
                  <a:pt x="402335" y="118744"/>
                </a:lnTo>
                <a:lnTo>
                  <a:pt x="372871" y="145034"/>
                </a:lnTo>
                <a:lnTo>
                  <a:pt x="358901" y="169672"/>
                </a:lnTo>
                <a:lnTo>
                  <a:pt x="338708" y="203707"/>
                </a:lnTo>
                <a:lnTo>
                  <a:pt x="320039" y="234568"/>
                </a:lnTo>
                <a:lnTo>
                  <a:pt x="302894" y="271525"/>
                </a:lnTo>
                <a:lnTo>
                  <a:pt x="273430" y="336296"/>
                </a:lnTo>
                <a:lnTo>
                  <a:pt x="167766" y="746760"/>
                </a:lnTo>
                <a:lnTo>
                  <a:pt x="128904" y="916431"/>
                </a:lnTo>
                <a:lnTo>
                  <a:pt x="105663" y="1027556"/>
                </a:lnTo>
                <a:lnTo>
                  <a:pt x="73025" y="1143253"/>
                </a:lnTo>
                <a:lnTo>
                  <a:pt x="26415" y="1246632"/>
                </a:lnTo>
                <a:lnTo>
                  <a:pt x="0" y="1246632"/>
                </a:lnTo>
                <a:lnTo>
                  <a:pt x="774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18104" y="5370576"/>
            <a:ext cx="463550" cy="1120140"/>
          </a:xfrm>
          <a:custGeom>
            <a:avLst/>
            <a:gdLst/>
            <a:ahLst/>
            <a:cxnLst/>
            <a:rect l="l" t="t" r="r" b="b"/>
            <a:pathLst>
              <a:path w="463550" h="1120139">
                <a:moveTo>
                  <a:pt x="460247" y="0"/>
                </a:moveTo>
                <a:lnTo>
                  <a:pt x="415833" y="2895"/>
                </a:lnTo>
                <a:lnTo>
                  <a:pt x="372632" y="10711"/>
                </a:lnTo>
                <a:lnTo>
                  <a:pt x="330836" y="23213"/>
                </a:lnTo>
                <a:lnTo>
                  <a:pt x="290635" y="40170"/>
                </a:lnTo>
                <a:lnTo>
                  <a:pt x="252220" y="61348"/>
                </a:lnTo>
                <a:lnTo>
                  <a:pt x="215782" y="86516"/>
                </a:lnTo>
                <a:lnTo>
                  <a:pt x="181512" y="115441"/>
                </a:lnTo>
                <a:lnTo>
                  <a:pt x="149600" y="147890"/>
                </a:lnTo>
                <a:lnTo>
                  <a:pt x="120237" y="183630"/>
                </a:lnTo>
                <a:lnTo>
                  <a:pt x="93614" y="222430"/>
                </a:lnTo>
                <a:lnTo>
                  <a:pt x="69922" y="264056"/>
                </a:lnTo>
                <a:lnTo>
                  <a:pt x="49352" y="308276"/>
                </a:lnTo>
                <a:lnTo>
                  <a:pt x="32094" y="354857"/>
                </a:lnTo>
                <a:lnTo>
                  <a:pt x="18339" y="403567"/>
                </a:lnTo>
                <a:lnTo>
                  <a:pt x="8277" y="454174"/>
                </a:lnTo>
                <a:lnTo>
                  <a:pt x="2101" y="506444"/>
                </a:lnTo>
                <a:lnTo>
                  <a:pt x="0" y="560146"/>
                </a:lnTo>
                <a:lnTo>
                  <a:pt x="2053" y="613216"/>
                </a:lnTo>
                <a:lnTo>
                  <a:pt x="8092" y="664905"/>
                </a:lnTo>
                <a:lnTo>
                  <a:pt x="17934" y="714985"/>
                </a:lnTo>
                <a:lnTo>
                  <a:pt x="31394" y="763231"/>
                </a:lnTo>
                <a:lnTo>
                  <a:pt x="48291" y="809414"/>
                </a:lnTo>
                <a:lnTo>
                  <a:pt x="68440" y="853307"/>
                </a:lnTo>
                <a:lnTo>
                  <a:pt x="91659" y="894685"/>
                </a:lnTo>
                <a:lnTo>
                  <a:pt x="117764" y="933320"/>
                </a:lnTo>
                <a:lnTo>
                  <a:pt x="146572" y="968984"/>
                </a:lnTo>
                <a:lnTo>
                  <a:pt x="177900" y="1001452"/>
                </a:lnTo>
                <a:lnTo>
                  <a:pt x="211566" y="1030495"/>
                </a:lnTo>
                <a:lnTo>
                  <a:pt x="247384" y="1055887"/>
                </a:lnTo>
                <a:lnTo>
                  <a:pt x="285174" y="1077402"/>
                </a:lnTo>
                <a:lnTo>
                  <a:pt x="324751" y="1094811"/>
                </a:lnTo>
                <a:lnTo>
                  <a:pt x="365932" y="1107888"/>
                </a:lnTo>
                <a:lnTo>
                  <a:pt x="408534" y="1116407"/>
                </a:lnTo>
                <a:lnTo>
                  <a:pt x="452373" y="1120140"/>
                </a:lnTo>
                <a:lnTo>
                  <a:pt x="463295" y="560146"/>
                </a:lnTo>
                <a:lnTo>
                  <a:pt x="460247" y="0"/>
                </a:lnTo>
                <a:close/>
              </a:path>
            </a:pathLst>
          </a:custGeom>
          <a:solidFill>
            <a:srgbClr val="81FF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18104" y="5370576"/>
            <a:ext cx="460375" cy="1120140"/>
          </a:xfrm>
          <a:custGeom>
            <a:avLst/>
            <a:gdLst/>
            <a:ahLst/>
            <a:cxnLst/>
            <a:rect l="l" t="t" r="r" b="b"/>
            <a:pathLst>
              <a:path w="460375" h="1120139">
                <a:moveTo>
                  <a:pt x="452373" y="1120140"/>
                </a:moveTo>
                <a:lnTo>
                  <a:pt x="408534" y="1116407"/>
                </a:lnTo>
                <a:lnTo>
                  <a:pt x="365932" y="1107888"/>
                </a:lnTo>
                <a:lnTo>
                  <a:pt x="324751" y="1094811"/>
                </a:lnTo>
                <a:lnTo>
                  <a:pt x="285174" y="1077402"/>
                </a:lnTo>
                <a:lnTo>
                  <a:pt x="247384" y="1055887"/>
                </a:lnTo>
                <a:lnTo>
                  <a:pt x="211566" y="1030495"/>
                </a:lnTo>
                <a:lnTo>
                  <a:pt x="177900" y="1001452"/>
                </a:lnTo>
                <a:lnTo>
                  <a:pt x="146572" y="968984"/>
                </a:lnTo>
                <a:lnTo>
                  <a:pt x="117764" y="933320"/>
                </a:lnTo>
                <a:lnTo>
                  <a:pt x="91659" y="894685"/>
                </a:lnTo>
                <a:lnTo>
                  <a:pt x="68440" y="853307"/>
                </a:lnTo>
                <a:lnTo>
                  <a:pt x="48291" y="809414"/>
                </a:lnTo>
                <a:lnTo>
                  <a:pt x="31394" y="763231"/>
                </a:lnTo>
                <a:lnTo>
                  <a:pt x="17934" y="714985"/>
                </a:lnTo>
                <a:lnTo>
                  <a:pt x="8092" y="664905"/>
                </a:lnTo>
                <a:lnTo>
                  <a:pt x="2053" y="613216"/>
                </a:lnTo>
                <a:lnTo>
                  <a:pt x="0" y="560146"/>
                </a:lnTo>
                <a:lnTo>
                  <a:pt x="2101" y="506444"/>
                </a:lnTo>
                <a:lnTo>
                  <a:pt x="8277" y="454174"/>
                </a:lnTo>
                <a:lnTo>
                  <a:pt x="18339" y="403567"/>
                </a:lnTo>
                <a:lnTo>
                  <a:pt x="32094" y="354857"/>
                </a:lnTo>
                <a:lnTo>
                  <a:pt x="49352" y="308276"/>
                </a:lnTo>
                <a:lnTo>
                  <a:pt x="69922" y="264056"/>
                </a:lnTo>
                <a:lnTo>
                  <a:pt x="93614" y="222430"/>
                </a:lnTo>
                <a:lnTo>
                  <a:pt x="120237" y="183630"/>
                </a:lnTo>
                <a:lnTo>
                  <a:pt x="149600" y="147890"/>
                </a:lnTo>
                <a:lnTo>
                  <a:pt x="181512" y="115441"/>
                </a:lnTo>
                <a:lnTo>
                  <a:pt x="215782" y="86516"/>
                </a:lnTo>
                <a:lnTo>
                  <a:pt x="252220" y="61348"/>
                </a:lnTo>
                <a:lnTo>
                  <a:pt x="290635" y="40170"/>
                </a:lnTo>
                <a:lnTo>
                  <a:pt x="330836" y="23213"/>
                </a:lnTo>
                <a:lnTo>
                  <a:pt x="372632" y="10711"/>
                </a:lnTo>
                <a:lnTo>
                  <a:pt x="415833" y="2895"/>
                </a:lnTo>
                <a:lnTo>
                  <a:pt x="46024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70276" y="5315711"/>
            <a:ext cx="638810" cy="1242060"/>
          </a:xfrm>
          <a:custGeom>
            <a:avLst/>
            <a:gdLst/>
            <a:ahLst/>
            <a:cxnLst/>
            <a:rect l="l" t="t" r="r" b="b"/>
            <a:pathLst>
              <a:path w="638810" h="1242059">
                <a:moveTo>
                  <a:pt x="630809" y="0"/>
                </a:moveTo>
                <a:lnTo>
                  <a:pt x="0" y="0"/>
                </a:lnTo>
                <a:lnTo>
                  <a:pt x="73025" y="17018"/>
                </a:lnTo>
                <a:lnTo>
                  <a:pt x="108712" y="30860"/>
                </a:lnTo>
                <a:lnTo>
                  <a:pt x="141350" y="47878"/>
                </a:lnTo>
                <a:lnTo>
                  <a:pt x="180212" y="69468"/>
                </a:lnTo>
                <a:lnTo>
                  <a:pt x="211328" y="92582"/>
                </a:lnTo>
                <a:lnTo>
                  <a:pt x="236093" y="118744"/>
                </a:lnTo>
                <a:lnTo>
                  <a:pt x="265684" y="141985"/>
                </a:lnTo>
                <a:lnTo>
                  <a:pt x="279654" y="165100"/>
                </a:lnTo>
                <a:lnTo>
                  <a:pt x="299847" y="199009"/>
                </a:lnTo>
                <a:lnTo>
                  <a:pt x="320039" y="231394"/>
                </a:lnTo>
                <a:lnTo>
                  <a:pt x="338709" y="268478"/>
                </a:lnTo>
                <a:lnTo>
                  <a:pt x="351154" y="300863"/>
                </a:lnTo>
                <a:lnTo>
                  <a:pt x="365125" y="333273"/>
                </a:lnTo>
                <a:lnTo>
                  <a:pt x="470788" y="742137"/>
                </a:lnTo>
                <a:lnTo>
                  <a:pt x="509524" y="913396"/>
                </a:lnTo>
                <a:lnTo>
                  <a:pt x="532891" y="1022946"/>
                </a:lnTo>
                <a:lnTo>
                  <a:pt x="565531" y="1135583"/>
                </a:lnTo>
                <a:lnTo>
                  <a:pt x="615188" y="1242034"/>
                </a:lnTo>
                <a:lnTo>
                  <a:pt x="638556" y="1242034"/>
                </a:lnTo>
                <a:lnTo>
                  <a:pt x="630809" y="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70276" y="5315711"/>
            <a:ext cx="638810" cy="1242060"/>
          </a:xfrm>
          <a:custGeom>
            <a:avLst/>
            <a:gdLst/>
            <a:ahLst/>
            <a:cxnLst/>
            <a:rect l="l" t="t" r="r" b="b"/>
            <a:pathLst>
              <a:path w="638810" h="1242059">
                <a:moveTo>
                  <a:pt x="630809" y="0"/>
                </a:moveTo>
                <a:lnTo>
                  <a:pt x="0" y="0"/>
                </a:lnTo>
                <a:lnTo>
                  <a:pt x="73025" y="17018"/>
                </a:lnTo>
                <a:lnTo>
                  <a:pt x="108712" y="30860"/>
                </a:lnTo>
                <a:lnTo>
                  <a:pt x="141350" y="47878"/>
                </a:lnTo>
                <a:lnTo>
                  <a:pt x="180212" y="69468"/>
                </a:lnTo>
                <a:lnTo>
                  <a:pt x="211328" y="92582"/>
                </a:lnTo>
                <a:lnTo>
                  <a:pt x="236093" y="118744"/>
                </a:lnTo>
                <a:lnTo>
                  <a:pt x="265684" y="141985"/>
                </a:lnTo>
                <a:lnTo>
                  <a:pt x="279654" y="165100"/>
                </a:lnTo>
                <a:lnTo>
                  <a:pt x="299847" y="199009"/>
                </a:lnTo>
                <a:lnTo>
                  <a:pt x="320039" y="231394"/>
                </a:lnTo>
                <a:lnTo>
                  <a:pt x="338709" y="268478"/>
                </a:lnTo>
                <a:lnTo>
                  <a:pt x="351154" y="300863"/>
                </a:lnTo>
                <a:lnTo>
                  <a:pt x="365125" y="333273"/>
                </a:lnTo>
                <a:lnTo>
                  <a:pt x="470788" y="742137"/>
                </a:lnTo>
                <a:lnTo>
                  <a:pt x="509524" y="913396"/>
                </a:lnTo>
                <a:lnTo>
                  <a:pt x="532891" y="1022946"/>
                </a:lnTo>
                <a:lnTo>
                  <a:pt x="565531" y="1135583"/>
                </a:lnTo>
                <a:lnTo>
                  <a:pt x="615188" y="1242034"/>
                </a:lnTo>
                <a:lnTo>
                  <a:pt x="638556" y="1242034"/>
                </a:lnTo>
                <a:lnTo>
                  <a:pt x="63080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68340" y="5381244"/>
            <a:ext cx="475615" cy="1117600"/>
          </a:xfrm>
          <a:custGeom>
            <a:avLst/>
            <a:gdLst/>
            <a:ahLst/>
            <a:cxnLst/>
            <a:rect l="l" t="t" r="r" b="b"/>
            <a:pathLst>
              <a:path w="475614" h="1117600">
                <a:moveTo>
                  <a:pt x="10922" y="0"/>
                </a:moveTo>
                <a:lnTo>
                  <a:pt x="7747" y="0"/>
                </a:lnTo>
                <a:lnTo>
                  <a:pt x="10922" y="558545"/>
                </a:lnTo>
                <a:lnTo>
                  <a:pt x="0" y="1116939"/>
                </a:lnTo>
                <a:lnTo>
                  <a:pt x="3556" y="1117041"/>
                </a:lnTo>
                <a:lnTo>
                  <a:pt x="7238" y="1117091"/>
                </a:lnTo>
                <a:lnTo>
                  <a:pt x="10922" y="1117091"/>
                </a:lnTo>
                <a:lnTo>
                  <a:pt x="53202" y="1114809"/>
                </a:lnTo>
                <a:lnTo>
                  <a:pt x="94419" y="1108092"/>
                </a:lnTo>
                <a:lnTo>
                  <a:pt x="134410" y="1097139"/>
                </a:lnTo>
                <a:lnTo>
                  <a:pt x="173010" y="1082147"/>
                </a:lnTo>
                <a:lnTo>
                  <a:pt x="210056" y="1063312"/>
                </a:lnTo>
                <a:lnTo>
                  <a:pt x="245382" y="1040832"/>
                </a:lnTo>
                <a:lnTo>
                  <a:pt x="278826" y="1014905"/>
                </a:lnTo>
                <a:lnTo>
                  <a:pt x="310222" y="985726"/>
                </a:lnTo>
                <a:lnTo>
                  <a:pt x="339407" y="953495"/>
                </a:lnTo>
                <a:lnTo>
                  <a:pt x="366217" y="918407"/>
                </a:lnTo>
                <a:lnTo>
                  <a:pt x="390487" y="880660"/>
                </a:lnTo>
                <a:lnTo>
                  <a:pt x="412053" y="840452"/>
                </a:lnTo>
                <a:lnTo>
                  <a:pt x="430752" y="797978"/>
                </a:lnTo>
                <a:lnTo>
                  <a:pt x="446419" y="753438"/>
                </a:lnTo>
                <a:lnTo>
                  <a:pt x="458890" y="707027"/>
                </a:lnTo>
                <a:lnTo>
                  <a:pt x="468002" y="658943"/>
                </a:lnTo>
                <a:lnTo>
                  <a:pt x="473589" y="609384"/>
                </a:lnTo>
                <a:lnTo>
                  <a:pt x="475488" y="558545"/>
                </a:lnTo>
                <a:lnTo>
                  <a:pt x="473589" y="507704"/>
                </a:lnTo>
                <a:lnTo>
                  <a:pt x="468002" y="458141"/>
                </a:lnTo>
                <a:lnTo>
                  <a:pt x="458890" y="410055"/>
                </a:lnTo>
                <a:lnTo>
                  <a:pt x="446419" y="363643"/>
                </a:lnTo>
                <a:lnTo>
                  <a:pt x="430752" y="319102"/>
                </a:lnTo>
                <a:lnTo>
                  <a:pt x="412053" y="276628"/>
                </a:lnTo>
                <a:lnTo>
                  <a:pt x="390487" y="236420"/>
                </a:lnTo>
                <a:lnTo>
                  <a:pt x="366217" y="198673"/>
                </a:lnTo>
                <a:lnTo>
                  <a:pt x="339407" y="163587"/>
                </a:lnTo>
                <a:lnTo>
                  <a:pt x="310222" y="131356"/>
                </a:lnTo>
                <a:lnTo>
                  <a:pt x="278826" y="102179"/>
                </a:lnTo>
                <a:lnTo>
                  <a:pt x="245382" y="76253"/>
                </a:lnTo>
                <a:lnTo>
                  <a:pt x="210056" y="53775"/>
                </a:lnTo>
                <a:lnTo>
                  <a:pt x="173010" y="34941"/>
                </a:lnTo>
                <a:lnTo>
                  <a:pt x="134410" y="19950"/>
                </a:lnTo>
                <a:lnTo>
                  <a:pt x="94419" y="8998"/>
                </a:lnTo>
                <a:lnTo>
                  <a:pt x="53202" y="2282"/>
                </a:lnTo>
                <a:lnTo>
                  <a:pt x="10922" y="0"/>
                </a:lnTo>
                <a:close/>
              </a:path>
            </a:pathLst>
          </a:custGeom>
          <a:solidFill>
            <a:srgbClr val="81FF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68340" y="5381244"/>
            <a:ext cx="475615" cy="1117600"/>
          </a:xfrm>
          <a:custGeom>
            <a:avLst/>
            <a:gdLst/>
            <a:ahLst/>
            <a:cxnLst/>
            <a:rect l="l" t="t" r="r" b="b"/>
            <a:pathLst>
              <a:path w="475614" h="1117600">
                <a:moveTo>
                  <a:pt x="7747" y="0"/>
                </a:moveTo>
                <a:lnTo>
                  <a:pt x="8889" y="0"/>
                </a:lnTo>
                <a:lnTo>
                  <a:pt x="9906" y="0"/>
                </a:lnTo>
                <a:lnTo>
                  <a:pt x="10922" y="0"/>
                </a:lnTo>
                <a:lnTo>
                  <a:pt x="53202" y="2282"/>
                </a:lnTo>
                <a:lnTo>
                  <a:pt x="94419" y="8998"/>
                </a:lnTo>
                <a:lnTo>
                  <a:pt x="134410" y="19950"/>
                </a:lnTo>
                <a:lnTo>
                  <a:pt x="173010" y="34941"/>
                </a:lnTo>
                <a:lnTo>
                  <a:pt x="210056" y="53775"/>
                </a:lnTo>
                <a:lnTo>
                  <a:pt x="245382" y="76253"/>
                </a:lnTo>
                <a:lnTo>
                  <a:pt x="278826" y="102179"/>
                </a:lnTo>
                <a:lnTo>
                  <a:pt x="310222" y="131356"/>
                </a:lnTo>
                <a:lnTo>
                  <a:pt x="339407" y="163587"/>
                </a:lnTo>
                <a:lnTo>
                  <a:pt x="366217" y="198673"/>
                </a:lnTo>
                <a:lnTo>
                  <a:pt x="390487" y="236420"/>
                </a:lnTo>
                <a:lnTo>
                  <a:pt x="412053" y="276628"/>
                </a:lnTo>
                <a:lnTo>
                  <a:pt x="430752" y="319102"/>
                </a:lnTo>
                <a:lnTo>
                  <a:pt x="446419" y="363643"/>
                </a:lnTo>
                <a:lnTo>
                  <a:pt x="458890" y="410055"/>
                </a:lnTo>
                <a:lnTo>
                  <a:pt x="468002" y="458141"/>
                </a:lnTo>
                <a:lnTo>
                  <a:pt x="473589" y="507704"/>
                </a:lnTo>
                <a:lnTo>
                  <a:pt x="475488" y="558545"/>
                </a:lnTo>
                <a:lnTo>
                  <a:pt x="473589" y="609384"/>
                </a:lnTo>
                <a:lnTo>
                  <a:pt x="468002" y="658943"/>
                </a:lnTo>
                <a:lnTo>
                  <a:pt x="458890" y="707027"/>
                </a:lnTo>
                <a:lnTo>
                  <a:pt x="446419" y="753438"/>
                </a:lnTo>
                <a:lnTo>
                  <a:pt x="430752" y="797978"/>
                </a:lnTo>
                <a:lnTo>
                  <a:pt x="412053" y="840452"/>
                </a:lnTo>
                <a:lnTo>
                  <a:pt x="390487" y="880660"/>
                </a:lnTo>
                <a:lnTo>
                  <a:pt x="366217" y="918407"/>
                </a:lnTo>
                <a:lnTo>
                  <a:pt x="339407" y="953495"/>
                </a:lnTo>
                <a:lnTo>
                  <a:pt x="310222" y="985726"/>
                </a:lnTo>
                <a:lnTo>
                  <a:pt x="278826" y="1014905"/>
                </a:lnTo>
                <a:lnTo>
                  <a:pt x="245382" y="1040832"/>
                </a:lnTo>
                <a:lnTo>
                  <a:pt x="210056" y="1063312"/>
                </a:lnTo>
                <a:lnTo>
                  <a:pt x="173010" y="1082147"/>
                </a:lnTo>
                <a:lnTo>
                  <a:pt x="134410" y="1097139"/>
                </a:lnTo>
                <a:lnTo>
                  <a:pt x="94419" y="1108092"/>
                </a:lnTo>
                <a:lnTo>
                  <a:pt x="53202" y="1114809"/>
                </a:lnTo>
                <a:lnTo>
                  <a:pt x="10922" y="1117091"/>
                </a:lnTo>
                <a:lnTo>
                  <a:pt x="7238" y="1117091"/>
                </a:lnTo>
                <a:lnTo>
                  <a:pt x="3556" y="1117041"/>
                </a:lnTo>
                <a:lnTo>
                  <a:pt x="0" y="111693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60720" y="5323332"/>
            <a:ext cx="638810" cy="1242060"/>
          </a:xfrm>
          <a:custGeom>
            <a:avLst/>
            <a:gdLst/>
            <a:ahLst/>
            <a:cxnLst/>
            <a:rect l="l" t="t" r="r" b="b"/>
            <a:pathLst>
              <a:path w="638810" h="1242059">
                <a:moveTo>
                  <a:pt x="638555" y="0"/>
                </a:moveTo>
                <a:lnTo>
                  <a:pt x="7746" y="0"/>
                </a:lnTo>
                <a:lnTo>
                  <a:pt x="0" y="1242034"/>
                </a:lnTo>
                <a:lnTo>
                  <a:pt x="26415" y="1242034"/>
                </a:lnTo>
                <a:lnTo>
                  <a:pt x="73025" y="1138669"/>
                </a:lnTo>
                <a:lnTo>
                  <a:pt x="105663" y="1024496"/>
                </a:lnTo>
                <a:lnTo>
                  <a:pt x="128904" y="913396"/>
                </a:lnTo>
                <a:lnTo>
                  <a:pt x="167766" y="743686"/>
                </a:lnTo>
                <a:lnTo>
                  <a:pt x="273430" y="334810"/>
                </a:lnTo>
                <a:lnTo>
                  <a:pt x="287400" y="300863"/>
                </a:lnTo>
                <a:lnTo>
                  <a:pt x="302894" y="270014"/>
                </a:lnTo>
                <a:lnTo>
                  <a:pt x="320039" y="229870"/>
                </a:lnTo>
                <a:lnTo>
                  <a:pt x="338708" y="199009"/>
                </a:lnTo>
                <a:lnTo>
                  <a:pt x="358901" y="166624"/>
                </a:lnTo>
                <a:lnTo>
                  <a:pt x="372871" y="143510"/>
                </a:lnTo>
                <a:lnTo>
                  <a:pt x="402335" y="118745"/>
                </a:lnTo>
                <a:lnTo>
                  <a:pt x="427227" y="92583"/>
                </a:lnTo>
                <a:lnTo>
                  <a:pt x="458342" y="70993"/>
                </a:lnTo>
                <a:lnTo>
                  <a:pt x="497204" y="47879"/>
                </a:lnTo>
                <a:lnTo>
                  <a:pt x="529716" y="30861"/>
                </a:lnTo>
                <a:lnTo>
                  <a:pt x="568578" y="17018"/>
                </a:lnTo>
                <a:lnTo>
                  <a:pt x="638555" y="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60720" y="5323332"/>
            <a:ext cx="638810" cy="1242060"/>
          </a:xfrm>
          <a:custGeom>
            <a:avLst/>
            <a:gdLst/>
            <a:ahLst/>
            <a:cxnLst/>
            <a:rect l="l" t="t" r="r" b="b"/>
            <a:pathLst>
              <a:path w="638810" h="1242059">
                <a:moveTo>
                  <a:pt x="7746" y="0"/>
                </a:moveTo>
                <a:lnTo>
                  <a:pt x="638555" y="0"/>
                </a:lnTo>
                <a:lnTo>
                  <a:pt x="568578" y="17018"/>
                </a:lnTo>
                <a:lnTo>
                  <a:pt x="529716" y="30861"/>
                </a:lnTo>
                <a:lnTo>
                  <a:pt x="497204" y="47879"/>
                </a:lnTo>
                <a:lnTo>
                  <a:pt x="458342" y="70993"/>
                </a:lnTo>
                <a:lnTo>
                  <a:pt x="427227" y="92583"/>
                </a:lnTo>
                <a:lnTo>
                  <a:pt x="402335" y="118745"/>
                </a:lnTo>
                <a:lnTo>
                  <a:pt x="372871" y="143510"/>
                </a:lnTo>
                <a:lnTo>
                  <a:pt x="358901" y="166624"/>
                </a:lnTo>
                <a:lnTo>
                  <a:pt x="338708" y="199009"/>
                </a:lnTo>
                <a:lnTo>
                  <a:pt x="320039" y="229870"/>
                </a:lnTo>
                <a:lnTo>
                  <a:pt x="302894" y="270014"/>
                </a:lnTo>
                <a:lnTo>
                  <a:pt x="287400" y="300863"/>
                </a:lnTo>
                <a:lnTo>
                  <a:pt x="273430" y="334810"/>
                </a:lnTo>
                <a:lnTo>
                  <a:pt x="167766" y="743686"/>
                </a:lnTo>
                <a:lnTo>
                  <a:pt x="128904" y="913396"/>
                </a:lnTo>
                <a:lnTo>
                  <a:pt x="105663" y="1024496"/>
                </a:lnTo>
                <a:lnTo>
                  <a:pt x="73025" y="1138669"/>
                </a:lnTo>
                <a:lnTo>
                  <a:pt x="26415" y="1242034"/>
                </a:lnTo>
                <a:lnTo>
                  <a:pt x="0" y="1242034"/>
                </a:lnTo>
                <a:lnTo>
                  <a:pt x="774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18104" y="3896867"/>
            <a:ext cx="463550" cy="1125220"/>
          </a:xfrm>
          <a:custGeom>
            <a:avLst/>
            <a:gdLst/>
            <a:ahLst/>
            <a:cxnLst/>
            <a:rect l="l" t="t" r="r" b="b"/>
            <a:pathLst>
              <a:path w="463550" h="1125220">
                <a:moveTo>
                  <a:pt x="460247" y="0"/>
                </a:moveTo>
                <a:lnTo>
                  <a:pt x="415833" y="2906"/>
                </a:lnTo>
                <a:lnTo>
                  <a:pt x="372632" y="10752"/>
                </a:lnTo>
                <a:lnTo>
                  <a:pt x="330836" y="23304"/>
                </a:lnTo>
                <a:lnTo>
                  <a:pt x="290635" y="40329"/>
                </a:lnTo>
                <a:lnTo>
                  <a:pt x="252220" y="61594"/>
                </a:lnTo>
                <a:lnTo>
                  <a:pt x="215782" y="86865"/>
                </a:lnTo>
                <a:lnTo>
                  <a:pt x="181512" y="115908"/>
                </a:lnTo>
                <a:lnTo>
                  <a:pt x="149600" y="148491"/>
                </a:lnTo>
                <a:lnTo>
                  <a:pt x="120237" y="184379"/>
                </a:lnTo>
                <a:lnTo>
                  <a:pt x="93614" y="223340"/>
                </a:lnTo>
                <a:lnTo>
                  <a:pt x="69922" y="265139"/>
                </a:lnTo>
                <a:lnTo>
                  <a:pt x="49352" y="309544"/>
                </a:lnTo>
                <a:lnTo>
                  <a:pt x="32094" y="356321"/>
                </a:lnTo>
                <a:lnTo>
                  <a:pt x="18339" y="405237"/>
                </a:lnTo>
                <a:lnTo>
                  <a:pt x="8277" y="456058"/>
                </a:lnTo>
                <a:lnTo>
                  <a:pt x="2101" y="508551"/>
                </a:lnTo>
                <a:lnTo>
                  <a:pt x="0" y="562482"/>
                </a:lnTo>
                <a:lnTo>
                  <a:pt x="2053" y="615765"/>
                </a:lnTo>
                <a:lnTo>
                  <a:pt x="8092" y="667659"/>
                </a:lnTo>
                <a:lnTo>
                  <a:pt x="17934" y="717938"/>
                </a:lnTo>
                <a:lnTo>
                  <a:pt x="31394" y="766374"/>
                </a:lnTo>
                <a:lnTo>
                  <a:pt x="48291" y="812739"/>
                </a:lnTo>
                <a:lnTo>
                  <a:pt x="68440" y="856805"/>
                </a:lnTo>
                <a:lnTo>
                  <a:pt x="91659" y="898345"/>
                </a:lnTo>
                <a:lnTo>
                  <a:pt x="117764" y="937131"/>
                </a:lnTo>
                <a:lnTo>
                  <a:pt x="146572" y="972936"/>
                </a:lnTo>
                <a:lnTo>
                  <a:pt x="177900" y="1005531"/>
                </a:lnTo>
                <a:lnTo>
                  <a:pt x="211566" y="1034689"/>
                </a:lnTo>
                <a:lnTo>
                  <a:pt x="247384" y="1060183"/>
                </a:lnTo>
                <a:lnTo>
                  <a:pt x="285174" y="1081784"/>
                </a:lnTo>
                <a:lnTo>
                  <a:pt x="324751" y="1099265"/>
                </a:lnTo>
                <a:lnTo>
                  <a:pt x="365932" y="1112399"/>
                </a:lnTo>
                <a:lnTo>
                  <a:pt x="408534" y="1120957"/>
                </a:lnTo>
                <a:lnTo>
                  <a:pt x="452373" y="1124711"/>
                </a:lnTo>
                <a:lnTo>
                  <a:pt x="463295" y="562482"/>
                </a:lnTo>
                <a:lnTo>
                  <a:pt x="460247" y="0"/>
                </a:lnTo>
                <a:close/>
              </a:path>
            </a:pathLst>
          </a:custGeom>
          <a:solidFill>
            <a:srgbClr val="FFFF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18104" y="3896867"/>
            <a:ext cx="460375" cy="1125220"/>
          </a:xfrm>
          <a:custGeom>
            <a:avLst/>
            <a:gdLst/>
            <a:ahLst/>
            <a:cxnLst/>
            <a:rect l="l" t="t" r="r" b="b"/>
            <a:pathLst>
              <a:path w="460375" h="1125220">
                <a:moveTo>
                  <a:pt x="452373" y="1124711"/>
                </a:moveTo>
                <a:lnTo>
                  <a:pt x="408534" y="1120957"/>
                </a:lnTo>
                <a:lnTo>
                  <a:pt x="365932" y="1112399"/>
                </a:lnTo>
                <a:lnTo>
                  <a:pt x="324751" y="1099265"/>
                </a:lnTo>
                <a:lnTo>
                  <a:pt x="285174" y="1081784"/>
                </a:lnTo>
                <a:lnTo>
                  <a:pt x="247384" y="1060183"/>
                </a:lnTo>
                <a:lnTo>
                  <a:pt x="211566" y="1034689"/>
                </a:lnTo>
                <a:lnTo>
                  <a:pt x="177900" y="1005531"/>
                </a:lnTo>
                <a:lnTo>
                  <a:pt x="146572" y="972936"/>
                </a:lnTo>
                <a:lnTo>
                  <a:pt x="117764" y="937131"/>
                </a:lnTo>
                <a:lnTo>
                  <a:pt x="91659" y="898345"/>
                </a:lnTo>
                <a:lnTo>
                  <a:pt x="68440" y="856805"/>
                </a:lnTo>
                <a:lnTo>
                  <a:pt x="48291" y="812739"/>
                </a:lnTo>
                <a:lnTo>
                  <a:pt x="31394" y="766374"/>
                </a:lnTo>
                <a:lnTo>
                  <a:pt x="17934" y="717938"/>
                </a:lnTo>
                <a:lnTo>
                  <a:pt x="8092" y="667659"/>
                </a:lnTo>
                <a:lnTo>
                  <a:pt x="2053" y="615765"/>
                </a:lnTo>
                <a:lnTo>
                  <a:pt x="0" y="562482"/>
                </a:lnTo>
                <a:lnTo>
                  <a:pt x="2101" y="508551"/>
                </a:lnTo>
                <a:lnTo>
                  <a:pt x="8277" y="456058"/>
                </a:lnTo>
                <a:lnTo>
                  <a:pt x="18339" y="405237"/>
                </a:lnTo>
                <a:lnTo>
                  <a:pt x="32094" y="356321"/>
                </a:lnTo>
                <a:lnTo>
                  <a:pt x="49352" y="309544"/>
                </a:lnTo>
                <a:lnTo>
                  <a:pt x="69922" y="265139"/>
                </a:lnTo>
                <a:lnTo>
                  <a:pt x="93614" y="223340"/>
                </a:lnTo>
                <a:lnTo>
                  <a:pt x="120237" y="184379"/>
                </a:lnTo>
                <a:lnTo>
                  <a:pt x="149600" y="148491"/>
                </a:lnTo>
                <a:lnTo>
                  <a:pt x="181512" y="115908"/>
                </a:lnTo>
                <a:lnTo>
                  <a:pt x="215782" y="86865"/>
                </a:lnTo>
                <a:lnTo>
                  <a:pt x="252220" y="61594"/>
                </a:lnTo>
                <a:lnTo>
                  <a:pt x="290635" y="40329"/>
                </a:lnTo>
                <a:lnTo>
                  <a:pt x="330836" y="23304"/>
                </a:lnTo>
                <a:lnTo>
                  <a:pt x="372632" y="10752"/>
                </a:lnTo>
                <a:lnTo>
                  <a:pt x="415833" y="2906"/>
                </a:lnTo>
                <a:lnTo>
                  <a:pt x="46024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70276" y="3851147"/>
            <a:ext cx="638810" cy="1243965"/>
          </a:xfrm>
          <a:custGeom>
            <a:avLst/>
            <a:gdLst/>
            <a:ahLst/>
            <a:cxnLst/>
            <a:rect l="l" t="t" r="r" b="b"/>
            <a:pathLst>
              <a:path w="638810" h="1243964">
                <a:moveTo>
                  <a:pt x="630809" y="0"/>
                </a:moveTo>
                <a:lnTo>
                  <a:pt x="0" y="0"/>
                </a:lnTo>
                <a:lnTo>
                  <a:pt x="73025" y="13843"/>
                </a:lnTo>
                <a:lnTo>
                  <a:pt x="108712" y="30860"/>
                </a:lnTo>
                <a:lnTo>
                  <a:pt x="141350" y="47878"/>
                </a:lnTo>
                <a:lnTo>
                  <a:pt x="180212" y="69468"/>
                </a:lnTo>
                <a:lnTo>
                  <a:pt x="211328" y="92582"/>
                </a:lnTo>
                <a:lnTo>
                  <a:pt x="236093" y="118744"/>
                </a:lnTo>
                <a:lnTo>
                  <a:pt x="265684" y="145033"/>
                </a:lnTo>
                <a:lnTo>
                  <a:pt x="279654" y="168147"/>
                </a:lnTo>
                <a:lnTo>
                  <a:pt x="299847" y="202056"/>
                </a:lnTo>
                <a:lnTo>
                  <a:pt x="320039" y="231394"/>
                </a:lnTo>
                <a:lnTo>
                  <a:pt x="338709" y="271525"/>
                </a:lnTo>
                <a:lnTo>
                  <a:pt x="351154" y="302387"/>
                </a:lnTo>
                <a:lnTo>
                  <a:pt x="365125" y="334771"/>
                </a:lnTo>
                <a:lnTo>
                  <a:pt x="470788" y="743712"/>
                </a:lnTo>
                <a:lnTo>
                  <a:pt x="509524" y="914907"/>
                </a:lnTo>
                <a:lnTo>
                  <a:pt x="532891" y="1026032"/>
                </a:lnTo>
                <a:lnTo>
                  <a:pt x="565531" y="1140206"/>
                </a:lnTo>
                <a:lnTo>
                  <a:pt x="615188" y="1243583"/>
                </a:lnTo>
                <a:lnTo>
                  <a:pt x="638556" y="1243583"/>
                </a:lnTo>
                <a:lnTo>
                  <a:pt x="630809" y="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70276" y="3851147"/>
            <a:ext cx="638810" cy="1243965"/>
          </a:xfrm>
          <a:custGeom>
            <a:avLst/>
            <a:gdLst/>
            <a:ahLst/>
            <a:cxnLst/>
            <a:rect l="l" t="t" r="r" b="b"/>
            <a:pathLst>
              <a:path w="638810" h="1243964">
                <a:moveTo>
                  <a:pt x="630809" y="0"/>
                </a:moveTo>
                <a:lnTo>
                  <a:pt x="0" y="0"/>
                </a:lnTo>
                <a:lnTo>
                  <a:pt x="73025" y="13843"/>
                </a:lnTo>
                <a:lnTo>
                  <a:pt x="108712" y="30860"/>
                </a:lnTo>
                <a:lnTo>
                  <a:pt x="141350" y="47878"/>
                </a:lnTo>
                <a:lnTo>
                  <a:pt x="180212" y="69468"/>
                </a:lnTo>
                <a:lnTo>
                  <a:pt x="211328" y="92582"/>
                </a:lnTo>
                <a:lnTo>
                  <a:pt x="236093" y="118744"/>
                </a:lnTo>
                <a:lnTo>
                  <a:pt x="265684" y="145033"/>
                </a:lnTo>
                <a:lnTo>
                  <a:pt x="279654" y="168147"/>
                </a:lnTo>
                <a:lnTo>
                  <a:pt x="299847" y="202056"/>
                </a:lnTo>
                <a:lnTo>
                  <a:pt x="320039" y="231394"/>
                </a:lnTo>
                <a:lnTo>
                  <a:pt x="338709" y="271525"/>
                </a:lnTo>
                <a:lnTo>
                  <a:pt x="351154" y="302387"/>
                </a:lnTo>
                <a:lnTo>
                  <a:pt x="365125" y="334771"/>
                </a:lnTo>
                <a:lnTo>
                  <a:pt x="470788" y="743712"/>
                </a:lnTo>
                <a:lnTo>
                  <a:pt x="509524" y="914907"/>
                </a:lnTo>
                <a:lnTo>
                  <a:pt x="532891" y="1026032"/>
                </a:lnTo>
                <a:lnTo>
                  <a:pt x="565531" y="1140206"/>
                </a:lnTo>
                <a:lnTo>
                  <a:pt x="615188" y="1243583"/>
                </a:lnTo>
                <a:lnTo>
                  <a:pt x="638556" y="1243583"/>
                </a:lnTo>
                <a:lnTo>
                  <a:pt x="63080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68340" y="3910584"/>
            <a:ext cx="475615" cy="1126490"/>
          </a:xfrm>
          <a:custGeom>
            <a:avLst/>
            <a:gdLst/>
            <a:ahLst/>
            <a:cxnLst/>
            <a:rect l="l" t="t" r="r" b="b"/>
            <a:pathLst>
              <a:path w="475614" h="1126489">
                <a:moveTo>
                  <a:pt x="10922" y="0"/>
                </a:moveTo>
                <a:lnTo>
                  <a:pt x="7874" y="0"/>
                </a:lnTo>
                <a:lnTo>
                  <a:pt x="10922" y="563118"/>
                </a:lnTo>
                <a:lnTo>
                  <a:pt x="0" y="1126109"/>
                </a:lnTo>
                <a:lnTo>
                  <a:pt x="3683" y="1126236"/>
                </a:lnTo>
                <a:lnTo>
                  <a:pt x="10922" y="1126236"/>
                </a:lnTo>
                <a:lnTo>
                  <a:pt x="53202" y="1123934"/>
                </a:lnTo>
                <a:lnTo>
                  <a:pt x="94419" y="1117164"/>
                </a:lnTo>
                <a:lnTo>
                  <a:pt x="134410" y="1106122"/>
                </a:lnTo>
                <a:lnTo>
                  <a:pt x="173010" y="1091008"/>
                </a:lnTo>
                <a:lnTo>
                  <a:pt x="210056" y="1072020"/>
                </a:lnTo>
                <a:lnTo>
                  <a:pt x="245382" y="1049358"/>
                </a:lnTo>
                <a:lnTo>
                  <a:pt x="278826" y="1023220"/>
                </a:lnTo>
                <a:lnTo>
                  <a:pt x="310222" y="993804"/>
                </a:lnTo>
                <a:lnTo>
                  <a:pt x="339407" y="961310"/>
                </a:lnTo>
                <a:lnTo>
                  <a:pt x="366217" y="925936"/>
                </a:lnTo>
                <a:lnTo>
                  <a:pt x="390487" y="887881"/>
                </a:lnTo>
                <a:lnTo>
                  <a:pt x="412053" y="847344"/>
                </a:lnTo>
                <a:lnTo>
                  <a:pt x="430752" y="804522"/>
                </a:lnTo>
                <a:lnTo>
                  <a:pt x="446419" y="759616"/>
                </a:lnTo>
                <a:lnTo>
                  <a:pt x="458890" y="712824"/>
                </a:lnTo>
                <a:lnTo>
                  <a:pt x="468002" y="664344"/>
                </a:lnTo>
                <a:lnTo>
                  <a:pt x="473589" y="614376"/>
                </a:lnTo>
                <a:lnTo>
                  <a:pt x="475488" y="563118"/>
                </a:lnTo>
                <a:lnTo>
                  <a:pt x="473589" y="511859"/>
                </a:lnTo>
                <a:lnTo>
                  <a:pt x="468002" y="461891"/>
                </a:lnTo>
                <a:lnTo>
                  <a:pt x="458890" y="413411"/>
                </a:lnTo>
                <a:lnTo>
                  <a:pt x="446419" y="366619"/>
                </a:lnTo>
                <a:lnTo>
                  <a:pt x="430752" y="321713"/>
                </a:lnTo>
                <a:lnTo>
                  <a:pt x="412053" y="278892"/>
                </a:lnTo>
                <a:lnTo>
                  <a:pt x="390487" y="238354"/>
                </a:lnTo>
                <a:lnTo>
                  <a:pt x="366217" y="200299"/>
                </a:lnTo>
                <a:lnTo>
                  <a:pt x="339407" y="164925"/>
                </a:lnTo>
                <a:lnTo>
                  <a:pt x="310222" y="132431"/>
                </a:lnTo>
                <a:lnTo>
                  <a:pt x="278826" y="103015"/>
                </a:lnTo>
                <a:lnTo>
                  <a:pt x="245382" y="76877"/>
                </a:lnTo>
                <a:lnTo>
                  <a:pt x="210056" y="54215"/>
                </a:lnTo>
                <a:lnTo>
                  <a:pt x="173010" y="35227"/>
                </a:lnTo>
                <a:lnTo>
                  <a:pt x="134410" y="20113"/>
                </a:lnTo>
                <a:lnTo>
                  <a:pt x="94419" y="9071"/>
                </a:lnTo>
                <a:lnTo>
                  <a:pt x="53202" y="2301"/>
                </a:lnTo>
                <a:lnTo>
                  <a:pt x="10922" y="0"/>
                </a:lnTo>
                <a:close/>
              </a:path>
            </a:pathLst>
          </a:custGeom>
          <a:solidFill>
            <a:srgbClr val="FFFF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68340" y="3910584"/>
            <a:ext cx="475615" cy="1126490"/>
          </a:xfrm>
          <a:custGeom>
            <a:avLst/>
            <a:gdLst/>
            <a:ahLst/>
            <a:cxnLst/>
            <a:rect l="l" t="t" r="r" b="b"/>
            <a:pathLst>
              <a:path w="475614" h="1126489">
                <a:moveTo>
                  <a:pt x="7874" y="0"/>
                </a:moveTo>
                <a:lnTo>
                  <a:pt x="8889" y="0"/>
                </a:lnTo>
                <a:lnTo>
                  <a:pt x="9906" y="0"/>
                </a:lnTo>
                <a:lnTo>
                  <a:pt x="10922" y="0"/>
                </a:lnTo>
                <a:lnTo>
                  <a:pt x="53202" y="2301"/>
                </a:lnTo>
                <a:lnTo>
                  <a:pt x="94419" y="9071"/>
                </a:lnTo>
                <a:lnTo>
                  <a:pt x="134410" y="20113"/>
                </a:lnTo>
                <a:lnTo>
                  <a:pt x="173010" y="35227"/>
                </a:lnTo>
                <a:lnTo>
                  <a:pt x="210056" y="54215"/>
                </a:lnTo>
                <a:lnTo>
                  <a:pt x="245382" y="76877"/>
                </a:lnTo>
                <a:lnTo>
                  <a:pt x="278826" y="103015"/>
                </a:lnTo>
                <a:lnTo>
                  <a:pt x="310222" y="132431"/>
                </a:lnTo>
                <a:lnTo>
                  <a:pt x="339407" y="164925"/>
                </a:lnTo>
                <a:lnTo>
                  <a:pt x="366217" y="200299"/>
                </a:lnTo>
                <a:lnTo>
                  <a:pt x="390487" y="238354"/>
                </a:lnTo>
                <a:lnTo>
                  <a:pt x="412053" y="278892"/>
                </a:lnTo>
                <a:lnTo>
                  <a:pt x="430752" y="321713"/>
                </a:lnTo>
                <a:lnTo>
                  <a:pt x="446419" y="366619"/>
                </a:lnTo>
                <a:lnTo>
                  <a:pt x="458890" y="413411"/>
                </a:lnTo>
                <a:lnTo>
                  <a:pt x="468002" y="461891"/>
                </a:lnTo>
                <a:lnTo>
                  <a:pt x="473589" y="511859"/>
                </a:lnTo>
                <a:lnTo>
                  <a:pt x="475488" y="563118"/>
                </a:lnTo>
                <a:lnTo>
                  <a:pt x="473589" y="614376"/>
                </a:lnTo>
                <a:lnTo>
                  <a:pt x="468002" y="664344"/>
                </a:lnTo>
                <a:lnTo>
                  <a:pt x="458890" y="712824"/>
                </a:lnTo>
                <a:lnTo>
                  <a:pt x="446419" y="759616"/>
                </a:lnTo>
                <a:lnTo>
                  <a:pt x="430752" y="804522"/>
                </a:lnTo>
                <a:lnTo>
                  <a:pt x="412053" y="847344"/>
                </a:lnTo>
                <a:lnTo>
                  <a:pt x="390487" y="887881"/>
                </a:lnTo>
                <a:lnTo>
                  <a:pt x="366217" y="925936"/>
                </a:lnTo>
                <a:lnTo>
                  <a:pt x="339407" y="961310"/>
                </a:lnTo>
                <a:lnTo>
                  <a:pt x="310222" y="993804"/>
                </a:lnTo>
                <a:lnTo>
                  <a:pt x="278826" y="1023220"/>
                </a:lnTo>
                <a:lnTo>
                  <a:pt x="245382" y="1049358"/>
                </a:lnTo>
                <a:lnTo>
                  <a:pt x="210056" y="1072020"/>
                </a:lnTo>
                <a:lnTo>
                  <a:pt x="173010" y="1091008"/>
                </a:lnTo>
                <a:lnTo>
                  <a:pt x="134410" y="1106122"/>
                </a:lnTo>
                <a:lnTo>
                  <a:pt x="94419" y="1117164"/>
                </a:lnTo>
                <a:lnTo>
                  <a:pt x="53202" y="1123934"/>
                </a:lnTo>
                <a:lnTo>
                  <a:pt x="10922" y="1126236"/>
                </a:lnTo>
                <a:lnTo>
                  <a:pt x="7238" y="1126236"/>
                </a:lnTo>
                <a:lnTo>
                  <a:pt x="3683" y="1126236"/>
                </a:lnTo>
                <a:lnTo>
                  <a:pt x="0" y="112610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60720" y="3858767"/>
            <a:ext cx="638810" cy="1243965"/>
          </a:xfrm>
          <a:custGeom>
            <a:avLst/>
            <a:gdLst/>
            <a:ahLst/>
            <a:cxnLst/>
            <a:rect l="l" t="t" r="r" b="b"/>
            <a:pathLst>
              <a:path w="638810" h="1243964">
                <a:moveTo>
                  <a:pt x="638555" y="0"/>
                </a:moveTo>
                <a:lnTo>
                  <a:pt x="7746" y="0"/>
                </a:lnTo>
                <a:lnTo>
                  <a:pt x="0" y="1243583"/>
                </a:lnTo>
                <a:lnTo>
                  <a:pt x="26415" y="1243583"/>
                </a:lnTo>
                <a:lnTo>
                  <a:pt x="73025" y="1140205"/>
                </a:lnTo>
                <a:lnTo>
                  <a:pt x="105663" y="1026032"/>
                </a:lnTo>
                <a:lnTo>
                  <a:pt x="128904" y="914907"/>
                </a:lnTo>
                <a:lnTo>
                  <a:pt x="167766" y="745235"/>
                </a:lnTo>
                <a:lnTo>
                  <a:pt x="273430" y="337946"/>
                </a:lnTo>
                <a:lnTo>
                  <a:pt x="287400" y="303910"/>
                </a:lnTo>
                <a:lnTo>
                  <a:pt x="302894" y="273049"/>
                </a:lnTo>
                <a:lnTo>
                  <a:pt x="320039" y="234568"/>
                </a:lnTo>
                <a:lnTo>
                  <a:pt x="338708" y="202056"/>
                </a:lnTo>
                <a:lnTo>
                  <a:pt x="358901" y="169671"/>
                </a:lnTo>
                <a:lnTo>
                  <a:pt x="372871" y="146557"/>
                </a:lnTo>
                <a:lnTo>
                  <a:pt x="402335" y="120395"/>
                </a:lnTo>
                <a:lnTo>
                  <a:pt x="427227" y="95630"/>
                </a:lnTo>
                <a:lnTo>
                  <a:pt x="458342" y="69468"/>
                </a:lnTo>
                <a:lnTo>
                  <a:pt x="529716" y="32384"/>
                </a:lnTo>
                <a:lnTo>
                  <a:pt x="568578" y="17017"/>
                </a:lnTo>
                <a:lnTo>
                  <a:pt x="638555" y="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60720" y="3858767"/>
            <a:ext cx="638810" cy="1243965"/>
          </a:xfrm>
          <a:custGeom>
            <a:avLst/>
            <a:gdLst/>
            <a:ahLst/>
            <a:cxnLst/>
            <a:rect l="l" t="t" r="r" b="b"/>
            <a:pathLst>
              <a:path w="638810" h="1243964">
                <a:moveTo>
                  <a:pt x="7746" y="0"/>
                </a:moveTo>
                <a:lnTo>
                  <a:pt x="638555" y="0"/>
                </a:lnTo>
                <a:lnTo>
                  <a:pt x="568578" y="17017"/>
                </a:lnTo>
                <a:lnTo>
                  <a:pt x="529716" y="32384"/>
                </a:lnTo>
                <a:lnTo>
                  <a:pt x="497204" y="49402"/>
                </a:lnTo>
                <a:lnTo>
                  <a:pt x="458342" y="69468"/>
                </a:lnTo>
                <a:lnTo>
                  <a:pt x="427227" y="95630"/>
                </a:lnTo>
                <a:lnTo>
                  <a:pt x="402335" y="120395"/>
                </a:lnTo>
                <a:lnTo>
                  <a:pt x="372871" y="146557"/>
                </a:lnTo>
                <a:lnTo>
                  <a:pt x="358901" y="169671"/>
                </a:lnTo>
                <a:lnTo>
                  <a:pt x="338708" y="202056"/>
                </a:lnTo>
                <a:lnTo>
                  <a:pt x="320039" y="234568"/>
                </a:lnTo>
                <a:lnTo>
                  <a:pt x="302894" y="273049"/>
                </a:lnTo>
                <a:lnTo>
                  <a:pt x="287400" y="303910"/>
                </a:lnTo>
                <a:lnTo>
                  <a:pt x="273430" y="337946"/>
                </a:lnTo>
                <a:lnTo>
                  <a:pt x="167766" y="745235"/>
                </a:lnTo>
                <a:lnTo>
                  <a:pt x="128904" y="914907"/>
                </a:lnTo>
                <a:lnTo>
                  <a:pt x="105663" y="1026032"/>
                </a:lnTo>
                <a:lnTo>
                  <a:pt x="73025" y="1140205"/>
                </a:lnTo>
                <a:lnTo>
                  <a:pt x="26415" y="1243583"/>
                </a:lnTo>
                <a:lnTo>
                  <a:pt x="0" y="1243583"/>
                </a:lnTo>
                <a:lnTo>
                  <a:pt x="774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26408" y="1417319"/>
            <a:ext cx="1287780" cy="824865"/>
          </a:xfrm>
          <a:custGeom>
            <a:avLst/>
            <a:gdLst/>
            <a:ahLst/>
            <a:cxnLst/>
            <a:rect l="l" t="t" r="r" b="b"/>
            <a:pathLst>
              <a:path w="1287779" h="824864">
                <a:moveTo>
                  <a:pt x="896238" y="639190"/>
                </a:moveTo>
                <a:lnTo>
                  <a:pt x="410082" y="639190"/>
                </a:lnTo>
                <a:lnTo>
                  <a:pt x="410082" y="821435"/>
                </a:lnTo>
                <a:lnTo>
                  <a:pt x="896238" y="824483"/>
                </a:lnTo>
                <a:lnTo>
                  <a:pt x="896238" y="639190"/>
                </a:lnTo>
                <a:close/>
              </a:path>
              <a:path w="1287779" h="824864">
                <a:moveTo>
                  <a:pt x="1141729" y="331977"/>
                </a:moveTo>
                <a:lnTo>
                  <a:pt x="155320" y="331977"/>
                </a:lnTo>
                <a:lnTo>
                  <a:pt x="127380" y="341249"/>
                </a:lnTo>
                <a:lnTo>
                  <a:pt x="74549" y="373633"/>
                </a:lnTo>
                <a:lnTo>
                  <a:pt x="26415" y="418464"/>
                </a:lnTo>
                <a:lnTo>
                  <a:pt x="0" y="470915"/>
                </a:lnTo>
                <a:lnTo>
                  <a:pt x="0" y="517270"/>
                </a:lnTo>
                <a:lnTo>
                  <a:pt x="17144" y="558926"/>
                </a:lnTo>
                <a:lnTo>
                  <a:pt x="55879" y="597534"/>
                </a:lnTo>
                <a:lnTo>
                  <a:pt x="104012" y="626871"/>
                </a:lnTo>
                <a:lnTo>
                  <a:pt x="128904" y="631443"/>
                </a:lnTo>
                <a:lnTo>
                  <a:pt x="158495" y="639190"/>
                </a:lnTo>
                <a:lnTo>
                  <a:pt x="1140205" y="639190"/>
                </a:lnTo>
                <a:lnTo>
                  <a:pt x="1196086" y="622172"/>
                </a:lnTo>
                <a:lnTo>
                  <a:pt x="1224026" y="606805"/>
                </a:lnTo>
                <a:lnTo>
                  <a:pt x="1264412" y="566674"/>
                </a:lnTo>
                <a:lnTo>
                  <a:pt x="1280032" y="540384"/>
                </a:lnTo>
                <a:lnTo>
                  <a:pt x="1287779" y="515619"/>
                </a:lnTo>
                <a:lnTo>
                  <a:pt x="1287779" y="486282"/>
                </a:lnTo>
                <a:lnTo>
                  <a:pt x="1280032" y="436879"/>
                </a:lnTo>
                <a:lnTo>
                  <a:pt x="1244218" y="392175"/>
                </a:lnTo>
                <a:lnTo>
                  <a:pt x="1196086" y="355091"/>
                </a:lnTo>
                <a:lnTo>
                  <a:pt x="1171193" y="341249"/>
                </a:lnTo>
                <a:lnTo>
                  <a:pt x="1141729" y="331977"/>
                </a:lnTo>
                <a:close/>
              </a:path>
              <a:path w="1287779" h="824864">
                <a:moveTo>
                  <a:pt x="671067" y="0"/>
                </a:moveTo>
                <a:lnTo>
                  <a:pt x="635380" y="0"/>
                </a:lnTo>
                <a:lnTo>
                  <a:pt x="598042" y="6222"/>
                </a:lnTo>
                <a:lnTo>
                  <a:pt x="537463" y="32384"/>
                </a:lnTo>
                <a:lnTo>
                  <a:pt x="483107" y="75691"/>
                </a:lnTo>
                <a:lnTo>
                  <a:pt x="442721" y="126618"/>
                </a:lnTo>
                <a:lnTo>
                  <a:pt x="417829" y="171322"/>
                </a:lnTo>
                <a:lnTo>
                  <a:pt x="417829" y="331977"/>
                </a:lnTo>
                <a:lnTo>
                  <a:pt x="896238" y="331977"/>
                </a:lnTo>
                <a:lnTo>
                  <a:pt x="896238" y="182244"/>
                </a:lnTo>
                <a:lnTo>
                  <a:pt x="877696" y="126618"/>
                </a:lnTo>
                <a:lnTo>
                  <a:pt x="838834" y="78739"/>
                </a:lnTo>
                <a:lnTo>
                  <a:pt x="804671" y="52450"/>
                </a:lnTo>
                <a:lnTo>
                  <a:pt x="745616" y="18541"/>
                </a:lnTo>
                <a:lnTo>
                  <a:pt x="712977" y="3047"/>
                </a:lnTo>
                <a:lnTo>
                  <a:pt x="671067" y="0"/>
                </a:lnTo>
                <a:close/>
              </a:path>
            </a:pathLst>
          </a:custGeom>
          <a:solidFill>
            <a:srgbClr val="D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95800" y="1760220"/>
            <a:ext cx="365760" cy="304800"/>
          </a:xfrm>
          <a:custGeom>
            <a:avLst/>
            <a:gdLst/>
            <a:ahLst/>
            <a:cxnLst/>
            <a:rect l="l" t="t" r="r" b="b"/>
            <a:pathLst>
              <a:path w="365760" h="304800">
                <a:moveTo>
                  <a:pt x="182879" y="0"/>
                </a:moveTo>
                <a:lnTo>
                  <a:pt x="134276" y="5441"/>
                </a:lnTo>
                <a:lnTo>
                  <a:pt x="90593" y="20799"/>
                </a:lnTo>
                <a:lnTo>
                  <a:pt x="53578" y="44624"/>
                </a:lnTo>
                <a:lnTo>
                  <a:pt x="24976" y="75466"/>
                </a:lnTo>
                <a:lnTo>
                  <a:pt x="6535" y="111874"/>
                </a:lnTo>
                <a:lnTo>
                  <a:pt x="0" y="152400"/>
                </a:lnTo>
                <a:lnTo>
                  <a:pt x="6535" y="192925"/>
                </a:lnTo>
                <a:lnTo>
                  <a:pt x="24976" y="229333"/>
                </a:lnTo>
                <a:lnTo>
                  <a:pt x="53578" y="260175"/>
                </a:lnTo>
                <a:lnTo>
                  <a:pt x="90593" y="284000"/>
                </a:lnTo>
                <a:lnTo>
                  <a:pt x="134276" y="299358"/>
                </a:lnTo>
                <a:lnTo>
                  <a:pt x="182879" y="304800"/>
                </a:lnTo>
                <a:lnTo>
                  <a:pt x="231483" y="299358"/>
                </a:lnTo>
                <a:lnTo>
                  <a:pt x="275166" y="284000"/>
                </a:lnTo>
                <a:lnTo>
                  <a:pt x="312181" y="260175"/>
                </a:lnTo>
                <a:lnTo>
                  <a:pt x="340783" y="229333"/>
                </a:lnTo>
                <a:lnTo>
                  <a:pt x="359224" y="192925"/>
                </a:lnTo>
                <a:lnTo>
                  <a:pt x="365760" y="152400"/>
                </a:lnTo>
                <a:lnTo>
                  <a:pt x="359224" y="111874"/>
                </a:lnTo>
                <a:lnTo>
                  <a:pt x="340783" y="75466"/>
                </a:lnTo>
                <a:lnTo>
                  <a:pt x="312181" y="44624"/>
                </a:lnTo>
                <a:lnTo>
                  <a:pt x="275166" y="20799"/>
                </a:lnTo>
                <a:lnTo>
                  <a:pt x="231483" y="5441"/>
                </a:lnTo>
                <a:lnTo>
                  <a:pt x="182879" y="0"/>
                </a:lnTo>
                <a:close/>
              </a:path>
            </a:pathLst>
          </a:custGeom>
          <a:solidFill>
            <a:srgbClr val="FF9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95800" y="1760220"/>
            <a:ext cx="365760" cy="304800"/>
          </a:xfrm>
          <a:custGeom>
            <a:avLst/>
            <a:gdLst/>
            <a:ahLst/>
            <a:cxnLst/>
            <a:rect l="l" t="t" r="r" b="b"/>
            <a:pathLst>
              <a:path w="365760" h="304800">
                <a:moveTo>
                  <a:pt x="0" y="152400"/>
                </a:moveTo>
                <a:lnTo>
                  <a:pt x="6535" y="111874"/>
                </a:lnTo>
                <a:lnTo>
                  <a:pt x="24976" y="75466"/>
                </a:lnTo>
                <a:lnTo>
                  <a:pt x="53578" y="44624"/>
                </a:lnTo>
                <a:lnTo>
                  <a:pt x="90593" y="20799"/>
                </a:lnTo>
                <a:lnTo>
                  <a:pt x="134276" y="5441"/>
                </a:lnTo>
                <a:lnTo>
                  <a:pt x="182879" y="0"/>
                </a:lnTo>
                <a:lnTo>
                  <a:pt x="231483" y="5441"/>
                </a:lnTo>
                <a:lnTo>
                  <a:pt x="275166" y="20799"/>
                </a:lnTo>
                <a:lnTo>
                  <a:pt x="312181" y="44624"/>
                </a:lnTo>
                <a:lnTo>
                  <a:pt x="340783" y="75466"/>
                </a:lnTo>
                <a:lnTo>
                  <a:pt x="359224" y="111874"/>
                </a:lnTo>
                <a:lnTo>
                  <a:pt x="365760" y="152400"/>
                </a:lnTo>
                <a:lnTo>
                  <a:pt x="359224" y="192925"/>
                </a:lnTo>
                <a:lnTo>
                  <a:pt x="340783" y="229333"/>
                </a:lnTo>
                <a:lnTo>
                  <a:pt x="312181" y="260175"/>
                </a:lnTo>
                <a:lnTo>
                  <a:pt x="275166" y="284000"/>
                </a:lnTo>
                <a:lnTo>
                  <a:pt x="231483" y="299358"/>
                </a:lnTo>
                <a:lnTo>
                  <a:pt x="182879" y="304800"/>
                </a:lnTo>
                <a:lnTo>
                  <a:pt x="134276" y="299358"/>
                </a:lnTo>
                <a:lnTo>
                  <a:pt x="90593" y="284000"/>
                </a:lnTo>
                <a:lnTo>
                  <a:pt x="53578" y="260175"/>
                </a:lnTo>
                <a:lnTo>
                  <a:pt x="24976" y="229333"/>
                </a:lnTo>
                <a:lnTo>
                  <a:pt x="6535" y="192925"/>
                </a:lnTo>
                <a:lnTo>
                  <a:pt x="0" y="1524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53967" y="2191510"/>
            <a:ext cx="2242185" cy="4554220"/>
          </a:xfrm>
          <a:custGeom>
            <a:avLst/>
            <a:gdLst/>
            <a:ahLst/>
            <a:cxnLst/>
            <a:rect l="l" t="t" r="r" b="b"/>
            <a:pathLst>
              <a:path w="2242185" h="4554220">
                <a:moveTo>
                  <a:pt x="0" y="4553712"/>
                </a:moveTo>
                <a:lnTo>
                  <a:pt x="2241804" y="4553712"/>
                </a:lnTo>
                <a:lnTo>
                  <a:pt x="2241804" y="0"/>
                </a:lnTo>
                <a:lnTo>
                  <a:pt x="0" y="0"/>
                </a:lnTo>
                <a:lnTo>
                  <a:pt x="0" y="4553712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901440" y="2313432"/>
            <a:ext cx="1537970" cy="1184275"/>
          </a:xfrm>
          <a:custGeom>
            <a:avLst/>
            <a:gdLst/>
            <a:ahLst/>
            <a:cxnLst/>
            <a:rect l="l" t="t" r="r" b="b"/>
            <a:pathLst>
              <a:path w="1537970" h="1184275">
                <a:moveTo>
                  <a:pt x="821689" y="0"/>
                </a:moveTo>
                <a:lnTo>
                  <a:pt x="751713" y="0"/>
                </a:lnTo>
                <a:lnTo>
                  <a:pt x="688086" y="3047"/>
                </a:lnTo>
                <a:lnTo>
                  <a:pt x="630555" y="7746"/>
                </a:lnTo>
                <a:lnTo>
                  <a:pt x="484632" y="30860"/>
                </a:lnTo>
                <a:lnTo>
                  <a:pt x="417830" y="47751"/>
                </a:lnTo>
                <a:lnTo>
                  <a:pt x="346329" y="70865"/>
                </a:lnTo>
                <a:lnTo>
                  <a:pt x="290449" y="95630"/>
                </a:lnTo>
                <a:lnTo>
                  <a:pt x="226822" y="124840"/>
                </a:lnTo>
                <a:lnTo>
                  <a:pt x="177037" y="149605"/>
                </a:lnTo>
                <a:lnTo>
                  <a:pt x="136651" y="178815"/>
                </a:lnTo>
                <a:lnTo>
                  <a:pt x="105663" y="208152"/>
                </a:lnTo>
                <a:lnTo>
                  <a:pt x="59055" y="260603"/>
                </a:lnTo>
                <a:lnTo>
                  <a:pt x="32638" y="296037"/>
                </a:lnTo>
                <a:lnTo>
                  <a:pt x="3048" y="370077"/>
                </a:lnTo>
                <a:lnTo>
                  <a:pt x="0" y="407034"/>
                </a:lnTo>
                <a:lnTo>
                  <a:pt x="3048" y="1181100"/>
                </a:lnTo>
                <a:lnTo>
                  <a:pt x="1537715" y="1184147"/>
                </a:lnTo>
                <a:lnTo>
                  <a:pt x="1537715" y="380872"/>
                </a:lnTo>
                <a:lnTo>
                  <a:pt x="1514348" y="319150"/>
                </a:lnTo>
                <a:lnTo>
                  <a:pt x="1480185" y="268223"/>
                </a:lnTo>
                <a:lnTo>
                  <a:pt x="1396364" y="180339"/>
                </a:lnTo>
                <a:lnTo>
                  <a:pt x="1360677" y="158750"/>
                </a:lnTo>
                <a:lnTo>
                  <a:pt x="1323339" y="135635"/>
                </a:lnTo>
                <a:lnTo>
                  <a:pt x="1290701" y="118744"/>
                </a:lnTo>
                <a:lnTo>
                  <a:pt x="1255014" y="98678"/>
                </a:lnTo>
                <a:lnTo>
                  <a:pt x="1214627" y="84835"/>
                </a:lnTo>
                <a:lnTo>
                  <a:pt x="1160272" y="63245"/>
                </a:lnTo>
                <a:lnTo>
                  <a:pt x="1045337" y="30860"/>
                </a:lnTo>
                <a:lnTo>
                  <a:pt x="992505" y="20065"/>
                </a:lnTo>
                <a:lnTo>
                  <a:pt x="874522" y="3047"/>
                </a:lnTo>
                <a:lnTo>
                  <a:pt x="821689" y="0"/>
                </a:lnTo>
                <a:close/>
              </a:path>
            </a:pathLst>
          </a:custGeom>
          <a:solidFill>
            <a:srgbClr val="FF9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01440" y="2375916"/>
            <a:ext cx="1537970" cy="1186180"/>
          </a:xfrm>
          <a:custGeom>
            <a:avLst/>
            <a:gdLst/>
            <a:ahLst/>
            <a:cxnLst/>
            <a:rect l="l" t="t" r="r" b="b"/>
            <a:pathLst>
              <a:path w="1537970" h="1186179">
                <a:moveTo>
                  <a:pt x="821689" y="0"/>
                </a:moveTo>
                <a:lnTo>
                  <a:pt x="751713" y="0"/>
                </a:lnTo>
                <a:lnTo>
                  <a:pt x="688086" y="6223"/>
                </a:lnTo>
                <a:lnTo>
                  <a:pt x="630555" y="7747"/>
                </a:lnTo>
                <a:lnTo>
                  <a:pt x="563880" y="18542"/>
                </a:lnTo>
                <a:lnTo>
                  <a:pt x="484632" y="32385"/>
                </a:lnTo>
                <a:lnTo>
                  <a:pt x="346329" y="70993"/>
                </a:lnTo>
                <a:lnTo>
                  <a:pt x="290449" y="95758"/>
                </a:lnTo>
                <a:lnTo>
                  <a:pt x="226822" y="125095"/>
                </a:lnTo>
                <a:lnTo>
                  <a:pt x="177037" y="149733"/>
                </a:lnTo>
                <a:lnTo>
                  <a:pt x="136651" y="179070"/>
                </a:lnTo>
                <a:lnTo>
                  <a:pt x="80772" y="234696"/>
                </a:lnTo>
                <a:lnTo>
                  <a:pt x="32638" y="296418"/>
                </a:lnTo>
                <a:lnTo>
                  <a:pt x="3048" y="370459"/>
                </a:lnTo>
                <a:lnTo>
                  <a:pt x="0" y="406019"/>
                </a:lnTo>
                <a:lnTo>
                  <a:pt x="3048" y="1182624"/>
                </a:lnTo>
                <a:lnTo>
                  <a:pt x="1537715" y="1185672"/>
                </a:lnTo>
                <a:lnTo>
                  <a:pt x="1537715" y="379730"/>
                </a:lnTo>
                <a:lnTo>
                  <a:pt x="1514348" y="319532"/>
                </a:lnTo>
                <a:lnTo>
                  <a:pt x="1480185" y="268605"/>
                </a:lnTo>
                <a:lnTo>
                  <a:pt x="1430527" y="214630"/>
                </a:lnTo>
                <a:lnTo>
                  <a:pt x="1396364" y="183769"/>
                </a:lnTo>
                <a:lnTo>
                  <a:pt x="1360677" y="159004"/>
                </a:lnTo>
                <a:lnTo>
                  <a:pt x="1323339" y="135889"/>
                </a:lnTo>
                <a:lnTo>
                  <a:pt x="1290701" y="118872"/>
                </a:lnTo>
                <a:lnTo>
                  <a:pt x="1255014" y="98806"/>
                </a:lnTo>
                <a:lnTo>
                  <a:pt x="1214627" y="84962"/>
                </a:lnTo>
                <a:lnTo>
                  <a:pt x="1160272" y="63246"/>
                </a:lnTo>
                <a:lnTo>
                  <a:pt x="1105915" y="47879"/>
                </a:lnTo>
                <a:lnTo>
                  <a:pt x="1045337" y="32385"/>
                </a:lnTo>
                <a:lnTo>
                  <a:pt x="992505" y="20066"/>
                </a:lnTo>
                <a:lnTo>
                  <a:pt x="928877" y="10795"/>
                </a:lnTo>
                <a:lnTo>
                  <a:pt x="874522" y="6223"/>
                </a:lnTo>
                <a:lnTo>
                  <a:pt x="821689" y="0"/>
                </a:lnTo>
                <a:close/>
              </a:path>
            </a:pathLst>
          </a:custGeom>
          <a:solidFill>
            <a:srgbClr val="D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000500" y="2423160"/>
            <a:ext cx="1321435" cy="1129665"/>
          </a:xfrm>
          <a:custGeom>
            <a:avLst/>
            <a:gdLst/>
            <a:ahLst/>
            <a:cxnLst/>
            <a:rect l="l" t="t" r="r" b="b"/>
            <a:pathLst>
              <a:path w="1321435" h="1129664">
                <a:moveTo>
                  <a:pt x="660653" y="0"/>
                </a:moveTo>
                <a:lnTo>
                  <a:pt x="609024" y="1699"/>
                </a:lnTo>
                <a:lnTo>
                  <a:pt x="558480" y="6712"/>
                </a:lnTo>
                <a:lnTo>
                  <a:pt x="509171" y="14915"/>
                </a:lnTo>
                <a:lnTo>
                  <a:pt x="461242" y="26181"/>
                </a:lnTo>
                <a:lnTo>
                  <a:pt x="414841" y="40385"/>
                </a:lnTo>
                <a:lnTo>
                  <a:pt x="370114" y="57401"/>
                </a:lnTo>
                <a:lnTo>
                  <a:pt x="327208" y="77103"/>
                </a:lnTo>
                <a:lnTo>
                  <a:pt x="286270" y="99365"/>
                </a:lnTo>
                <a:lnTo>
                  <a:pt x="247447" y="124063"/>
                </a:lnTo>
                <a:lnTo>
                  <a:pt x="210886" y="151071"/>
                </a:lnTo>
                <a:lnTo>
                  <a:pt x="176734" y="180262"/>
                </a:lnTo>
                <a:lnTo>
                  <a:pt x="145137" y="211511"/>
                </a:lnTo>
                <a:lnTo>
                  <a:pt x="116243" y="244693"/>
                </a:lnTo>
                <a:lnTo>
                  <a:pt x="90198" y="279682"/>
                </a:lnTo>
                <a:lnTo>
                  <a:pt x="67149" y="316352"/>
                </a:lnTo>
                <a:lnTo>
                  <a:pt x="47243" y="354577"/>
                </a:lnTo>
                <a:lnTo>
                  <a:pt x="30627" y="394233"/>
                </a:lnTo>
                <a:lnTo>
                  <a:pt x="17448" y="435193"/>
                </a:lnTo>
                <a:lnTo>
                  <a:pt x="7852" y="477331"/>
                </a:lnTo>
                <a:lnTo>
                  <a:pt x="1987" y="520523"/>
                </a:lnTo>
                <a:lnTo>
                  <a:pt x="0" y="564641"/>
                </a:lnTo>
                <a:lnTo>
                  <a:pt x="1987" y="608760"/>
                </a:lnTo>
                <a:lnTo>
                  <a:pt x="7852" y="651952"/>
                </a:lnTo>
                <a:lnTo>
                  <a:pt x="17448" y="694090"/>
                </a:lnTo>
                <a:lnTo>
                  <a:pt x="30627" y="735050"/>
                </a:lnTo>
                <a:lnTo>
                  <a:pt x="47243" y="774706"/>
                </a:lnTo>
                <a:lnTo>
                  <a:pt x="67149" y="812931"/>
                </a:lnTo>
                <a:lnTo>
                  <a:pt x="90198" y="849601"/>
                </a:lnTo>
                <a:lnTo>
                  <a:pt x="116243" y="884590"/>
                </a:lnTo>
                <a:lnTo>
                  <a:pt x="145137" y="917772"/>
                </a:lnTo>
                <a:lnTo>
                  <a:pt x="176734" y="949021"/>
                </a:lnTo>
                <a:lnTo>
                  <a:pt x="210886" y="978212"/>
                </a:lnTo>
                <a:lnTo>
                  <a:pt x="247447" y="1005220"/>
                </a:lnTo>
                <a:lnTo>
                  <a:pt x="286270" y="1029918"/>
                </a:lnTo>
                <a:lnTo>
                  <a:pt x="327208" y="1052180"/>
                </a:lnTo>
                <a:lnTo>
                  <a:pt x="370114" y="1071882"/>
                </a:lnTo>
                <a:lnTo>
                  <a:pt x="414841" y="1088898"/>
                </a:lnTo>
                <a:lnTo>
                  <a:pt x="461242" y="1103102"/>
                </a:lnTo>
                <a:lnTo>
                  <a:pt x="509171" y="1114368"/>
                </a:lnTo>
                <a:lnTo>
                  <a:pt x="558480" y="1122571"/>
                </a:lnTo>
                <a:lnTo>
                  <a:pt x="609024" y="1127584"/>
                </a:lnTo>
                <a:lnTo>
                  <a:pt x="660653" y="1129284"/>
                </a:lnTo>
                <a:lnTo>
                  <a:pt x="712283" y="1127584"/>
                </a:lnTo>
                <a:lnTo>
                  <a:pt x="762827" y="1122571"/>
                </a:lnTo>
                <a:lnTo>
                  <a:pt x="812136" y="1114368"/>
                </a:lnTo>
                <a:lnTo>
                  <a:pt x="860065" y="1103102"/>
                </a:lnTo>
                <a:lnTo>
                  <a:pt x="906466" y="1088898"/>
                </a:lnTo>
                <a:lnTo>
                  <a:pt x="951193" y="1071882"/>
                </a:lnTo>
                <a:lnTo>
                  <a:pt x="994099" y="1052180"/>
                </a:lnTo>
                <a:lnTo>
                  <a:pt x="1035037" y="1029918"/>
                </a:lnTo>
                <a:lnTo>
                  <a:pt x="1073860" y="1005220"/>
                </a:lnTo>
                <a:lnTo>
                  <a:pt x="1110421" y="978212"/>
                </a:lnTo>
                <a:lnTo>
                  <a:pt x="1144573" y="949021"/>
                </a:lnTo>
                <a:lnTo>
                  <a:pt x="1176170" y="917772"/>
                </a:lnTo>
                <a:lnTo>
                  <a:pt x="1205064" y="884590"/>
                </a:lnTo>
                <a:lnTo>
                  <a:pt x="1231109" y="849601"/>
                </a:lnTo>
                <a:lnTo>
                  <a:pt x="1254158" y="812931"/>
                </a:lnTo>
                <a:lnTo>
                  <a:pt x="1274064" y="774706"/>
                </a:lnTo>
                <a:lnTo>
                  <a:pt x="1290680" y="735050"/>
                </a:lnTo>
                <a:lnTo>
                  <a:pt x="1303859" y="694090"/>
                </a:lnTo>
                <a:lnTo>
                  <a:pt x="1313455" y="651952"/>
                </a:lnTo>
                <a:lnTo>
                  <a:pt x="1319320" y="608760"/>
                </a:lnTo>
                <a:lnTo>
                  <a:pt x="1321308" y="564641"/>
                </a:lnTo>
                <a:lnTo>
                  <a:pt x="1319320" y="520523"/>
                </a:lnTo>
                <a:lnTo>
                  <a:pt x="1313455" y="477331"/>
                </a:lnTo>
                <a:lnTo>
                  <a:pt x="1303859" y="435193"/>
                </a:lnTo>
                <a:lnTo>
                  <a:pt x="1290680" y="394233"/>
                </a:lnTo>
                <a:lnTo>
                  <a:pt x="1274064" y="354577"/>
                </a:lnTo>
                <a:lnTo>
                  <a:pt x="1254158" y="316352"/>
                </a:lnTo>
                <a:lnTo>
                  <a:pt x="1231109" y="279682"/>
                </a:lnTo>
                <a:lnTo>
                  <a:pt x="1205064" y="244693"/>
                </a:lnTo>
                <a:lnTo>
                  <a:pt x="1176170" y="211511"/>
                </a:lnTo>
                <a:lnTo>
                  <a:pt x="1144573" y="180262"/>
                </a:lnTo>
                <a:lnTo>
                  <a:pt x="1110421" y="151071"/>
                </a:lnTo>
                <a:lnTo>
                  <a:pt x="1073860" y="124063"/>
                </a:lnTo>
                <a:lnTo>
                  <a:pt x="1035037" y="99365"/>
                </a:lnTo>
                <a:lnTo>
                  <a:pt x="994099" y="77103"/>
                </a:lnTo>
                <a:lnTo>
                  <a:pt x="951193" y="57401"/>
                </a:lnTo>
                <a:lnTo>
                  <a:pt x="906466" y="40385"/>
                </a:lnTo>
                <a:lnTo>
                  <a:pt x="860065" y="26181"/>
                </a:lnTo>
                <a:lnTo>
                  <a:pt x="812136" y="14915"/>
                </a:lnTo>
                <a:lnTo>
                  <a:pt x="762827" y="6712"/>
                </a:lnTo>
                <a:lnTo>
                  <a:pt x="712283" y="1699"/>
                </a:lnTo>
                <a:lnTo>
                  <a:pt x="660653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000500" y="2423160"/>
            <a:ext cx="1321435" cy="1129665"/>
          </a:xfrm>
          <a:custGeom>
            <a:avLst/>
            <a:gdLst/>
            <a:ahLst/>
            <a:cxnLst/>
            <a:rect l="l" t="t" r="r" b="b"/>
            <a:pathLst>
              <a:path w="1321435" h="1129664">
                <a:moveTo>
                  <a:pt x="0" y="564641"/>
                </a:moveTo>
                <a:lnTo>
                  <a:pt x="1987" y="520523"/>
                </a:lnTo>
                <a:lnTo>
                  <a:pt x="7852" y="477331"/>
                </a:lnTo>
                <a:lnTo>
                  <a:pt x="17448" y="435193"/>
                </a:lnTo>
                <a:lnTo>
                  <a:pt x="30627" y="394233"/>
                </a:lnTo>
                <a:lnTo>
                  <a:pt x="47243" y="354577"/>
                </a:lnTo>
                <a:lnTo>
                  <a:pt x="67149" y="316352"/>
                </a:lnTo>
                <a:lnTo>
                  <a:pt x="90198" y="279682"/>
                </a:lnTo>
                <a:lnTo>
                  <a:pt x="116243" y="244693"/>
                </a:lnTo>
                <a:lnTo>
                  <a:pt x="145137" y="211511"/>
                </a:lnTo>
                <a:lnTo>
                  <a:pt x="176734" y="180262"/>
                </a:lnTo>
                <a:lnTo>
                  <a:pt x="210886" y="151071"/>
                </a:lnTo>
                <a:lnTo>
                  <a:pt x="247447" y="124063"/>
                </a:lnTo>
                <a:lnTo>
                  <a:pt x="286270" y="99365"/>
                </a:lnTo>
                <a:lnTo>
                  <a:pt x="327208" y="77103"/>
                </a:lnTo>
                <a:lnTo>
                  <a:pt x="370114" y="57401"/>
                </a:lnTo>
                <a:lnTo>
                  <a:pt x="414841" y="40385"/>
                </a:lnTo>
                <a:lnTo>
                  <a:pt x="461242" y="26181"/>
                </a:lnTo>
                <a:lnTo>
                  <a:pt x="509171" y="14915"/>
                </a:lnTo>
                <a:lnTo>
                  <a:pt x="558480" y="6712"/>
                </a:lnTo>
                <a:lnTo>
                  <a:pt x="609024" y="1699"/>
                </a:lnTo>
                <a:lnTo>
                  <a:pt x="660653" y="0"/>
                </a:lnTo>
                <a:lnTo>
                  <a:pt x="712283" y="1699"/>
                </a:lnTo>
                <a:lnTo>
                  <a:pt x="762827" y="6712"/>
                </a:lnTo>
                <a:lnTo>
                  <a:pt x="812136" y="14915"/>
                </a:lnTo>
                <a:lnTo>
                  <a:pt x="860065" y="26181"/>
                </a:lnTo>
                <a:lnTo>
                  <a:pt x="906466" y="40385"/>
                </a:lnTo>
                <a:lnTo>
                  <a:pt x="951193" y="57401"/>
                </a:lnTo>
                <a:lnTo>
                  <a:pt x="994099" y="77103"/>
                </a:lnTo>
                <a:lnTo>
                  <a:pt x="1035037" y="99365"/>
                </a:lnTo>
                <a:lnTo>
                  <a:pt x="1073860" y="124063"/>
                </a:lnTo>
                <a:lnTo>
                  <a:pt x="1110421" y="151071"/>
                </a:lnTo>
                <a:lnTo>
                  <a:pt x="1144573" y="180262"/>
                </a:lnTo>
                <a:lnTo>
                  <a:pt x="1176170" y="211511"/>
                </a:lnTo>
                <a:lnTo>
                  <a:pt x="1205064" y="244693"/>
                </a:lnTo>
                <a:lnTo>
                  <a:pt x="1231109" y="279682"/>
                </a:lnTo>
                <a:lnTo>
                  <a:pt x="1254158" y="316352"/>
                </a:lnTo>
                <a:lnTo>
                  <a:pt x="1274064" y="354577"/>
                </a:lnTo>
                <a:lnTo>
                  <a:pt x="1290680" y="394233"/>
                </a:lnTo>
                <a:lnTo>
                  <a:pt x="1303859" y="435193"/>
                </a:lnTo>
                <a:lnTo>
                  <a:pt x="1313455" y="477331"/>
                </a:lnTo>
                <a:lnTo>
                  <a:pt x="1319320" y="520523"/>
                </a:lnTo>
                <a:lnTo>
                  <a:pt x="1321308" y="564641"/>
                </a:lnTo>
                <a:lnTo>
                  <a:pt x="1319320" y="608760"/>
                </a:lnTo>
                <a:lnTo>
                  <a:pt x="1313455" y="651952"/>
                </a:lnTo>
                <a:lnTo>
                  <a:pt x="1303859" y="694090"/>
                </a:lnTo>
                <a:lnTo>
                  <a:pt x="1290680" y="735050"/>
                </a:lnTo>
                <a:lnTo>
                  <a:pt x="1274064" y="774706"/>
                </a:lnTo>
                <a:lnTo>
                  <a:pt x="1254158" y="812931"/>
                </a:lnTo>
                <a:lnTo>
                  <a:pt x="1231109" y="849601"/>
                </a:lnTo>
                <a:lnTo>
                  <a:pt x="1205064" y="884590"/>
                </a:lnTo>
                <a:lnTo>
                  <a:pt x="1176170" y="917772"/>
                </a:lnTo>
                <a:lnTo>
                  <a:pt x="1144573" y="949021"/>
                </a:lnTo>
                <a:lnTo>
                  <a:pt x="1110421" y="978212"/>
                </a:lnTo>
                <a:lnTo>
                  <a:pt x="1073860" y="1005220"/>
                </a:lnTo>
                <a:lnTo>
                  <a:pt x="1035037" y="1029918"/>
                </a:lnTo>
                <a:lnTo>
                  <a:pt x="994099" y="1052180"/>
                </a:lnTo>
                <a:lnTo>
                  <a:pt x="951193" y="1071882"/>
                </a:lnTo>
                <a:lnTo>
                  <a:pt x="906466" y="1088898"/>
                </a:lnTo>
                <a:lnTo>
                  <a:pt x="860065" y="1103102"/>
                </a:lnTo>
                <a:lnTo>
                  <a:pt x="812136" y="1114368"/>
                </a:lnTo>
                <a:lnTo>
                  <a:pt x="762827" y="1122571"/>
                </a:lnTo>
                <a:lnTo>
                  <a:pt x="712283" y="1127584"/>
                </a:lnTo>
                <a:lnTo>
                  <a:pt x="660653" y="1129284"/>
                </a:lnTo>
                <a:lnTo>
                  <a:pt x="609024" y="1127584"/>
                </a:lnTo>
                <a:lnTo>
                  <a:pt x="558480" y="1122571"/>
                </a:lnTo>
                <a:lnTo>
                  <a:pt x="509171" y="1114368"/>
                </a:lnTo>
                <a:lnTo>
                  <a:pt x="461242" y="1103102"/>
                </a:lnTo>
                <a:lnTo>
                  <a:pt x="414841" y="1088898"/>
                </a:lnTo>
                <a:lnTo>
                  <a:pt x="370114" y="1071882"/>
                </a:lnTo>
                <a:lnTo>
                  <a:pt x="327208" y="1052180"/>
                </a:lnTo>
                <a:lnTo>
                  <a:pt x="286270" y="1029918"/>
                </a:lnTo>
                <a:lnTo>
                  <a:pt x="247447" y="1005220"/>
                </a:lnTo>
                <a:lnTo>
                  <a:pt x="210886" y="978212"/>
                </a:lnTo>
                <a:lnTo>
                  <a:pt x="176734" y="949021"/>
                </a:lnTo>
                <a:lnTo>
                  <a:pt x="145137" y="917772"/>
                </a:lnTo>
                <a:lnTo>
                  <a:pt x="116243" y="884590"/>
                </a:lnTo>
                <a:lnTo>
                  <a:pt x="90198" y="849601"/>
                </a:lnTo>
                <a:lnTo>
                  <a:pt x="67149" y="812931"/>
                </a:lnTo>
                <a:lnTo>
                  <a:pt x="47243" y="774706"/>
                </a:lnTo>
                <a:lnTo>
                  <a:pt x="30627" y="735050"/>
                </a:lnTo>
                <a:lnTo>
                  <a:pt x="17448" y="694090"/>
                </a:lnTo>
                <a:lnTo>
                  <a:pt x="7852" y="651952"/>
                </a:lnTo>
                <a:lnTo>
                  <a:pt x="1987" y="608760"/>
                </a:lnTo>
                <a:lnTo>
                  <a:pt x="0" y="56464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756403" y="2538983"/>
            <a:ext cx="137160" cy="114300"/>
          </a:xfrm>
          <a:custGeom>
            <a:avLst/>
            <a:gdLst/>
            <a:ahLst/>
            <a:cxnLst/>
            <a:rect l="l" t="t" r="r" b="b"/>
            <a:pathLst>
              <a:path w="137160" h="114300">
                <a:moveTo>
                  <a:pt x="68580" y="0"/>
                </a:moveTo>
                <a:lnTo>
                  <a:pt x="41898" y="4482"/>
                </a:lnTo>
                <a:lnTo>
                  <a:pt x="20097" y="16716"/>
                </a:lnTo>
                <a:lnTo>
                  <a:pt x="5393" y="34879"/>
                </a:lnTo>
                <a:lnTo>
                  <a:pt x="0" y="57150"/>
                </a:lnTo>
                <a:lnTo>
                  <a:pt x="5393" y="79420"/>
                </a:lnTo>
                <a:lnTo>
                  <a:pt x="20097" y="97583"/>
                </a:lnTo>
                <a:lnTo>
                  <a:pt x="41898" y="109817"/>
                </a:lnTo>
                <a:lnTo>
                  <a:pt x="68580" y="114300"/>
                </a:lnTo>
                <a:lnTo>
                  <a:pt x="95261" y="109817"/>
                </a:lnTo>
                <a:lnTo>
                  <a:pt x="117062" y="97583"/>
                </a:lnTo>
                <a:lnTo>
                  <a:pt x="131766" y="79420"/>
                </a:lnTo>
                <a:lnTo>
                  <a:pt x="137160" y="57150"/>
                </a:lnTo>
                <a:lnTo>
                  <a:pt x="131766" y="34879"/>
                </a:lnTo>
                <a:lnTo>
                  <a:pt x="117062" y="16716"/>
                </a:lnTo>
                <a:lnTo>
                  <a:pt x="95261" y="4482"/>
                </a:lnTo>
                <a:lnTo>
                  <a:pt x="68580" y="0"/>
                </a:lnTo>
                <a:close/>
              </a:path>
            </a:pathLst>
          </a:custGeom>
          <a:solidFill>
            <a:srgbClr val="FF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873752" y="2618232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4" h="88900">
                <a:moveTo>
                  <a:pt x="50292" y="0"/>
                </a:moveTo>
                <a:lnTo>
                  <a:pt x="30700" y="3476"/>
                </a:lnTo>
                <a:lnTo>
                  <a:pt x="14716" y="12953"/>
                </a:lnTo>
                <a:lnTo>
                  <a:pt x="3946" y="27003"/>
                </a:lnTo>
                <a:lnTo>
                  <a:pt x="0" y="44195"/>
                </a:lnTo>
                <a:lnTo>
                  <a:pt x="3946" y="61388"/>
                </a:lnTo>
                <a:lnTo>
                  <a:pt x="14716" y="75437"/>
                </a:lnTo>
                <a:lnTo>
                  <a:pt x="30700" y="84915"/>
                </a:lnTo>
                <a:lnTo>
                  <a:pt x="50292" y="88391"/>
                </a:lnTo>
                <a:lnTo>
                  <a:pt x="69883" y="84915"/>
                </a:lnTo>
                <a:lnTo>
                  <a:pt x="85867" y="75437"/>
                </a:lnTo>
                <a:lnTo>
                  <a:pt x="96637" y="61388"/>
                </a:lnTo>
                <a:lnTo>
                  <a:pt x="100584" y="44195"/>
                </a:lnTo>
                <a:lnTo>
                  <a:pt x="96637" y="27003"/>
                </a:lnTo>
                <a:lnTo>
                  <a:pt x="85867" y="12953"/>
                </a:lnTo>
                <a:lnTo>
                  <a:pt x="69883" y="3476"/>
                </a:lnTo>
                <a:lnTo>
                  <a:pt x="50292" y="0"/>
                </a:lnTo>
                <a:close/>
              </a:path>
            </a:pathLst>
          </a:custGeom>
          <a:solidFill>
            <a:srgbClr val="FF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58767" y="3835908"/>
            <a:ext cx="1539240" cy="1186180"/>
          </a:xfrm>
          <a:custGeom>
            <a:avLst/>
            <a:gdLst/>
            <a:ahLst/>
            <a:cxnLst/>
            <a:rect l="l" t="t" r="r" b="b"/>
            <a:pathLst>
              <a:path w="1539239" h="1186179">
                <a:moveTo>
                  <a:pt x="821690" y="0"/>
                </a:moveTo>
                <a:lnTo>
                  <a:pt x="753237" y="0"/>
                </a:lnTo>
                <a:lnTo>
                  <a:pt x="688086" y="3048"/>
                </a:lnTo>
                <a:lnTo>
                  <a:pt x="633730" y="7747"/>
                </a:lnTo>
                <a:lnTo>
                  <a:pt x="563753" y="18542"/>
                </a:lnTo>
                <a:lnTo>
                  <a:pt x="489204" y="30861"/>
                </a:lnTo>
                <a:lnTo>
                  <a:pt x="419354" y="47879"/>
                </a:lnTo>
                <a:lnTo>
                  <a:pt x="349504" y="70993"/>
                </a:lnTo>
                <a:lnTo>
                  <a:pt x="290449" y="94234"/>
                </a:lnTo>
                <a:lnTo>
                  <a:pt x="226822" y="125095"/>
                </a:lnTo>
                <a:lnTo>
                  <a:pt x="177037" y="151257"/>
                </a:lnTo>
                <a:lnTo>
                  <a:pt x="136652" y="179070"/>
                </a:lnTo>
                <a:lnTo>
                  <a:pt x="105664" y="206883"/>
                </a:lnTo>
                <a:lnTo>
                  <a:pt x="82296" y="234696"/>
                </a:lnTo>
                <a:lnTo>
                  <a:pt x="59055" y="260858"/>
                </a:lnTo>
                <a:lnTo>
                  <a:pt x="32639" y="294894"/>
                </a:lnTo>
                <a:lnTo>
                  <a:pt x="17145" y="330327"/>
                </a:lnTo>
                <a:lnTo>
                  <a:pt x="3048" y="368935"/>
                </a:lnTo>
                <a:lnTo>
                  <a:pt x="0" y="407543"/>
                </a:lnTo>
                <a:lnTo>
                  <a:pt x="3048" y="1182624"/>
                </a:lnTo>
                <a:lnTo>
                  <a:pt x="1539240" y="1185672"/>
                </a:lnTo>
                <a:lnTo>
                  <a:pt x="1539240" y="381381"/>
                </a:lnTo>
                <a:lnTo>
                  <a:pt x="1526794" y="345821"/>
                </a:lnTo>
                <a:lnTo>
                  <a:pt x="1515872" y="321056"/>
                </a:lnTo>
                <a:lnTo>
                  <a:pt x="1500378" y="294894"/>
                </a:lnTo>
                <a:lnTo>
                  <a:pt x="1480185" y="270129"/>
                </a:lnTo>
                <a:lnTo>
                  <a:pt x="1459992" y="243967"/>
                </a:lnTo>
                <a:lnTo>
                  <a:pt x="1432052" y="214630"/>
                </a:lnTo>
                <a:lnTo>
                  <a:pt x="1397889" y="182118"/>
                </a:lnTo>
                <a:lnTo>
                  <a:pt x="1363726" y="159004"/>
                </a:lnTo>
                <a:lnTo>
                  <a:pt x="1324864" y="135890"/>
                </a:lnTo>
                <a:lnTo>
                  <a:pt x="1256538" y="100330"/>
                </a:lnTo>
                <a:lnTo>
                  <a:pt x="1217676" y="83312"/>
                </a:lnTo>
                <a:lnTo>
                  <a:pt x="1161796" y="63246"/>
                </a:lnTo>
                <a:lnTo>
                  <a:pt x="1046861" y="30861"/>
                </a:lnTo>
                <a:lnTo>
                  <a:pt x="992505" y="20066"/>
                </a:lnTo>
                <a:lnTo>
                  <a:pt x="876046" y="3048"/>
                </a:lnTo>
                <a:lnTo>
                  <a:pt x="821690" y="0"/>
                </a:lnTo>
                <a:close/>
              </a:path>
            </a:pathLst>
          </a:custGeom>
          <a:solidFill>
            <a:srgbClr val="FF9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863340" y="3887723"/>
            <a:ext cx="1539240" cy="1186180"/>
          </a:xfrm>
          <a:custGeom>
            <a:avLst/>
            <a:gdLst/>
            <a:ahLst/>
            <a:cxnLst/>
            <a:rect l="l" t="t" r="r" b="b"/>
            <a:pathLst>
              <a:path w="1539239" h="1186179">
                <a:moveTo>
                  <a:pt x="820927" y="0"/>
                </a:moveTo>
                <a:lnTo>
                  <a:pt x="753999" y="0"/>
                </a:lnTo>
                <a:lnTo>
                  <a:pt x="687197" y="6223"/>
                </a:lnTo>
                <a:lnTo>
                  <a:pt x="631189" y="7746"/>
                </a:lnTo>
                <a:lnTo>
                  <a:pt x="562863" y="18542"/>
                </a:lnTo>
                <a:lnTo>
                  <a:pt x="488188" y="32384"/>
                </a:lnTo>
                <a:lnTo>
                  <a:pt x="349758" y="70865"/>
                </a:lnTo>
                <a:lnTo>
                  <a:pt x="289179" y="95631"/>
                </a:lnTo>
                <a:lnTo>
                  <a:pt x="226949" y="124840"/>
                </a:lnTo>
                <a:lnTo>
                  <a:pt x="177292" y="149606"/>
                </a:lnTo>
                <a:lnTo>
                  <a:pt x="138430" y="180339"/>
                </a:lnTo>
                <a:lnTo>
                  <a:pt x="107314" y="209676"/>
                </a:lnTo>
                <a:lnTo>
                  <a:pt x="82423" y="237489"/>
                </a:lnTo>
                <a:lnTo>
                  <a:pt x="59055" y="262127"/>
                </a:lnTo>
                <a:lnTo>
                  <a:pt x="35813" y="297561"/>
                </a:lnTo>
                <a:lnTo>
                  <a:pt x="17145" y="332994"/>
                </a:lnTo>
                <a:lnTo>
                  <a:pt x="4699" y="370077"/>
                </a:lnTo>
                <a:lnTo>
                  <a:pt x="0" y="407034"/>
                </a:lnTo>
                <a:lnTo>
                  <a:pt x="4699" y="1179449"/>
                </a:lnTo>
                <a:lnTo>
                  <a:pt x="1539239" y="1185671"/>
                </a:lnTo>
                <a:lnTo>
                  <a:pt x="1539239" y="380873"/>
                </a:lnTo>
                <a:lnTo>
                  <a:pt x="1512824" y="319150"/>
                </a:lnTo>
                <a:lnTo>
                  <a:pt x="1480185" y="271399"/>
                </a:lnTo>
                <a:lnTo>
                  <a:pt x="1428877" y="215900"/>
                </a:lnTo>
                <a:lnTo>
                  <a:pt x="1396111" y="183514"/>
                </a:lnTo>
                <a:lnTo>
                  <a:pt x="1361948" y="158750"/>
                </a:lnTo>
                <a:lnTo>
                  <a:pt x="1290447" y="120268"/>
                </a:lnTo>
                <a:lnTo>
                  <a:pt x="1257808" y="101726"/>
                </a:lnTo>
                <a:lnTo>
                  <a:pt x="1217422" y="84836"/>
                </a:lnTo>
                <a:lnTo>
                  <a:pt x="1106932" y="47751"/>
                </a:lnTo>
                <a:lnTo>
                  <a:pt x="1047876" y="32384"/>
                </a:lnTo>
                <a:lnTo>
                  <a:pt x="928243" y="12318"/>
                </a:lnTo>
                <a:lnTo>
                  <a:pt x="820927" y="0"/>
                </a:lnTo>
                <a:close/>
              </a:path>
            </a:pathLst>
          </a:custGeom>
          <a:solidFill>
            <a:srgbClr val="D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960876" y="3933444"/>
            <a:ext cx="1321435" cy="1129665"/>
          </a:xfrm>
          <a:custGeom>
            <a:avLst/>
            <a:gdLst/>
            <a:ahLst/>
            <a:cxnLst/>
            <a:rect l="l" t="t" r="r" b="b"/>
            <a:pathLst>
              <a:path w="1321435" h="1129664">
                <a:moveTo>
                  <a:pt x="660653" y="0"/>
                </a:moveTo>
                <a:lnTo>
                  <a:pt x="609024" y="1699"/>
                </a:lnTo>
                <a:lnTo>
                  <a:pt x="558480" y="6712"/>
                </a:lnTo>
                <a:lnTo>
                  <a:pt x="509171" y="14915"/>
                </a:lnTo>
                <a:lnTo>
                  <a:pt x="461242" y="26181"/>
                </a:lnTo>
                <a:lnTo>
                  <a:pt x="414841" y="40385"/>
                </a:lnTo>
                <a:lnTo>
                  <a:pt x="370114" y="57401"/>
                </a:lnTo>
                <a:lnTo>
                  <a:pt x="327208" y="77103"/>
                </a:lnTo>
                <a:lnTo>
                  <a:pt x="286270" y="99365"/>
                </a:lnTo>
                <a:lnTo>
                  <a:pt x="247447" y="124063"/>
                </a:lnTo>
                <a:lnTo>
                  <a:pt x="210886" y="151071"/>
                </a:lnTo>
                <a:lnTo>
                  <a:pt x="176734" y="180262"/>
                </a:lnTo>
                <a:lnTo>
                  <a:pt x="145137" y="211511"/>
                </a:lnTo>
                <a:lnTo>
                  <a:pt x="116243" y="244693"/>
                </a:lnTo>
                <a:lnTo>
                  <a:pt x="90198" y="279682"/>
                </a:lnTo>
                <a:lnTo>
                  <a:pt x="67149" y="316352"/>
                </a:lnTo>
                <a:lnTo>
                  <a:pt x="47243" y="354577"/>
                </a:lnTo>
                <a:lnTo>
                  <a:pt x="30627" y="394233"/>
                </a:lnTo>
                <a:lnTo>
                  <a:pt x="17448" y="435193"/>
                </a:lnTo>
                <a:lnTo>
                  <a:pt x="7852" y="477331"/>
                </a:lnTo>
                <a:lnTo>
                  <a:pt x="1987" y="520523"/>
                </a:lnTo>
                <a:lnTo>
                  <a:pt x="0" y="564641"/>
                </a:lnTo>
                <a:lnTo>
                  <a:pt x="1987" y="608760"/>
                </a:lnTo>
                <a:lnTo>
                  <a:pt x="7852" y="651952"/>
                </a:lnTo>
                <a:lnTo>
                  <a:pt x="17448" y="694090"/>
                </a:lnTo>
                <a:lnTo>
                  <a:pt x="30627" y="735050"/>
                </a:lnTo>
                <a:lnTo>
                  <a:pt x="47243" y="774706"/>
                </a:lnTo>
                <a:lnTo>
                  <a:pt x="67149" y="812931"/>
                </a:lnTo>
                <a:lnTo>
                  <a:pt x="90198" y="849601"/>
                </a:lnTo>
                <a:lnTo>
                  <a:pt x="116243" y="884590"/>
                </a:lnTo>
                <a:lnTo>
                  <a:pt x="145137" y="917772"/>
                </a:lnTo>
                <a:lnTo>
                  <a:pt x="176734" y="949021"/>
                </a:lnTo>
                <a:lnTo>
                  <a:pt x="210886" y="978212"/>
                </a:lnTo>
                <a:lnTo>
                  <a:pt x="247447" y="1005220"/>
                </a:lnTo>
                <a:lnTo>
                  <a:pt x="286270" y="1029918"/>
                </a:lnTo>
                <a:lnTo>
                  <a:pt x="327208" y="1052180"/>
                </a:lnTo>
                <a:lnTo>
                  <a:pt x="370114" y="1071882"/>
                </a:lnTo>
                <a:lnTo>
                  <a:pt x="414841" y="1088898"/>
                </a:lnTo>
                <a:lnTo>
                  <a:pt x="461242" y="1103102"/>
                </a:lnTo>
                <a:lnTo>
                  <a:pt x="509171" y="1114368"/>
                </a:lnTo>
                <a:lnTo>
                  <a:pt x="558480" y="1122571"/>
                </a:lnTo>
                <a:lnTo>
                  <a:pt x="609024" y="1127584"/>
                </a:lnTo>
                <a:lnTo>
                  <a:pt x="660653" y="1129283"/>
                </a:lnTo>
                <a:lnTo>
                  <a:pt x="712283" y="1127584"/>
                </a:lnTo>
                <a:lnTo>
                  <a:pt x="762827" y="1122571"/>
                </a:lnTo>
                <a:lnTo>
                  <a:pt x="812136" y="1114368"/>
                </a:lnTo>
                <a:lnTo>
                  <a:pt x="860065" y="1103102"/>
                </a:lnTo>
                <a:lnTo>
                  <a:pt x="906466" y="1088898"/>
                </a:lnTo>
                <a:lnTo>
                  <a:pt x="951193" y="1071882"/>
                </a:lnTo>
                <a:lnTo>
                  <a:pt x="994099" y="1052180"/>
                </a:lnTo>
                <a:lnTo>
                  <a:pt x="1035037" y="1029918"/>
                </a:lnTo>
                <a:lnTo>
                  <a:pt x="1073860" y="1005220"/>
                </a:lnTo>
                <a:lnTo>
                  <a:pt x="1110421" y="978212"/>
                </a:lnTo>
                <a:lnTo>
                  <a:pt x="1144573" y="949021"/>
                </a:lnTo>
                <a:lnTo>
                  <a:pt x="1176170" y="917772"/>
                </a:lnTo>
                <a:lnTo>
                  <a:pt x="1205064" y="884590"/>
                </a:lnTo>
                <a:lnTo>
                  <a:pt x="1231109" y="849601"/>
                </a:lnTo>
                <a:lnTo>
                  <a:pt x="1254158" y="812931"/>
                </a:lnTo>
                <a:lnTo>
                  <a:pt x="1274064" y="774706"/>
                </a:lnTo>
                <a:lnTo>
                  <a:pt x="1290680" y="735050"/>
                </a:lnTo>
                <a:lnTo>
                  <a:pt x="1303859" y="694090"/>
                </a:lnTo>
                <a:lnTo>
                  <a:pt x="1313455" y="651952"/>
                </a:lnTo>
                <a:lnTo>
                  <a:pt x="1319320" y="608760"/>
                </a:lnTo>
                <a:lnTo>
                  <a:pt x="1321308" y="564641"/>
                </a:lnTo>
                <a:lnTo>
                  <a:pt x="1319320" y="520523"/>
                </a:lnTo>
                <a:lnTo>
                  <a:pt x="1313455" y="477331"/>
                </a:lnTo>
                <a:lnTo>
                  <a:pt x="1303859" y="435193"/>
                </a:lnTo>
                <a:lnTo>
                  <a:pt x="1290680" y="394233"/>
                </a:lnTo>
                <a:lnTo>
                  <a:pt x="1274064" y="354577"/>
                </a:lnTo>
                <a:lnTo>
                  <a:pt x="1254158" y="316352"/>
                </a:lnTo>
                <a:lnTo>
                  <a:pt x="1231109" y="279682"/>
                </a:lnTo>
                <a:lnTo>
                  <a:pt x="1205064" y="244693"/>
                </a:lnTo>
                <a:lnTo>
                  <a:pt x="1176170" y="211511"/>
                </a:lnTo>
                <a:lnTo>
                  <a:pt x="1144573" y="180262"/>
                </a:lnTo>
                <a:lnTo>
                  <a:pt x="1110421" y="151071"/>
                </a:lnTo>
                <a:lnTo>
                  <a:pt x="1073860" y="124063"/>
                </a:lnTo>
                <a:lnTo>
                  <a:pt x="1035037" y="99365"/>
                </a:lnTo>
                <a:lnTo>
                  <a:pt x="994099" y="77103"/>
                </a:lnTo>
                <a:lnTo>
                  <a:pt x="951193" y="57401"/>
                </a:lnTo>
                <a:lnTo>
                  <a:pt x="906466" y="40385"/>
                </a:lnTo>
                <a:lnTo>
                  <a:pt x="860065" y="26181"/>
                </a:lnTo>
                <a:lnTo>
                  <a:pt x="812136" y="14915"/>
                </a:lnTo>
                <a:lnTo>
                  <a:pt x="762827" y="6712"/>
                </a:lnTo>
                <a:lnTo>
                  <a:pt x="712283" y="1699"/>
                </a:lnTo>
                <a:lnTo>
                  <a:pt x="660653" y="0"/>
                </a:lnTo>
                <a:close/>
              </a:path>
            </a:pathLst>
          </a:custGeom>
          <a:solidFill>
            <a:srgbClr val="FFFF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60876" y="3933444"/>
            <a:ext cx="1321435" cy="1129665"/>
          </a:xfrm>
          <a:custGeom>
            <a:avLst/>
            <a:gdLst/>
            <a:ahLst/>
            <a:cxnLst/>
            <a:rect l="l" t="t" r="r" b="b"/>
            <a:pathLst>
              <a:path w="1321435" h="1129664">
                <a:moveTo>
                  <a:pt x="0" y="564641"/>
                </a:moveTo>
                <a:lnTo>
                  <a:pt x="1987" y="520523"/>
                </a:lnTo>
                <a:lnTo>
                  <a:pt x="7852" y="477331"/>
                </a:lnTo>
                <a:lnTo>
                  <a:pt x="17448" y="435193"/>
                </a:lnTo>
                <a:lnTo>
                  <a:pt x="30627" y="394233"/>
                </a:lnTo>
                <a:lnTo>
                  <a:pt x="47243" y="354577"/>
                </a:lnTo>
                <a:lnTo>
                  <a:pt x="67149" y="316352"/>
                </a:lnTo>
                <a:lnTo>
                  <a:pt x="90198" y="279682"/>
                </a:lnTo>
                <a:lnTo>
                  <a:pt x="116243" y="244693"/>
                </a:lnTo>
                <a:lnTo>
                  <a:pt x="145137" y="211511"/>
                </a:lnTo>
                <a:lnTo>
                  <a:pt x="176734" y="180262"/>
                </a:lnTo>
                <a:lnTo>
                  <a:pt x="210886" y="151071"/>
                </a:lnTo>
                <a:lnTo>
                  <a:pt x="247447" y="124063"/>
                </a:lnTo>
                <a:lnTo>
                  <a:pt x="286270" y="99365"/>
                </a:lnTo>
                <a:lnTo>
                  <a:pt x="327208" y="77103"/>
                </a:lnTo>
                <a:lnTo>
                  <a:pt x="370114" y="57401"/>
                </a:lnTo>
                <a:lnTo>
                  <a:pt x="414841" y="40385"/>
                </a:lnTo>
                <a:lnTo>
                  <a:pt x="461242" y="26181"/>
                </a:lnTo>
                <a:lnTo>
                  <a:pt x="509171" y="14915"/>
                </a:lnTo>
                <a:lnTo>
                  <a:pt x="558480" y="6712"/>
                </a:lnTo>
                <a:lnTo>
                  <a:pt x="609024" y="1699"/>
                </a:lnTo>
                <a:lnTo>
                  <a:pt x="660653" y="0"/>
                </a:lnTo>
                <a:lnTo>
                  <a:pt x="712283" y="1699"/>
                </a:lnTo>
                <a:lnTo>
                  <a:pt x="762827" y="6712"/>
                </a:lnTo>
                <a:lnTo>
                  <a:pt x="812136" y="14915"/>
                </a:lnTo>
                <a:lnTo>
                  <a:pt x="860065" y="26181"/>
                </a:lnTo>
                <a:lnTo>
                  <a:pt x="906466" y="40385"/>
                </a:lnTo>
                <a:lnTo>
                  <a:pt x="951193" y="57401"/>
                </a:lnTo>
                <a:lnTo>
                  <a:pt x="994099" y="77103"/>
                </a:lnTo>
                <a:lnTo>
                  <a:pt x="1035037" y="99365"/>
                </a:lnTo>
                <a:lnTo>
                  <a:pt x="1073860" y="124063"/>
                </a:lnTo>
                <a:lnTo>
                  <a:pt x="1110421" y="151071"/>
                </a:lnTo>
                <a:lnTo>
                  <a:pt x="1144573" y="180262"/>
                </a:lnTo>
                <a:lnTo>
                  <a:pt x="1176170" y="211511"/>
                </a:lnTo>
                <a:lnTo>
                  <a:pt x="1205064" y="244693"/>
                </a:lnTo>
                <a:lnTo>
                  <a:pt x="1231109" y="279682"/>
                </a:lnTo>
                <a:lnTo>
                  <a:pt x="1254158" y="316352"/>
                </a:lnTo>
                <a:lnTo>
                  <a:pt x="1274064" y="354577"/>
                </a:lnTo>
                <a:lnTo>
                  <a:pt x="1290680" y="394233"/>
                </a:lnTo>
                <a:lnTo>
                  <a:pt x="1303859" y="435193"/>
                </a:lnTo>
                <a:lnTo>
                  <a:pt x="1313455" y="477331"/>
                </a:lnTo>
                <a:lnTo>
                  <a:pt x="1319320" y="520523"/>
                </a:lnTo>
                <a:lnTo>
                  <a:pt x="1321308" y="564641"/>
                </a:lnTo>
                <a:lnTo>
                  <a:pt x="1319320" y="608760"/>
                </a:lnTo>
                <a:lnTo>
                  <a:pt x="1313455" y="651952"/>
                </a:lnTo>
                <a:lnTo>
                  <a:pt x="1303859" y="694090"/>
                </a:lnTo>
                <a:lnTo>
                  <a:pt x="1290680" y="735050"/>
                </a:lnTo>
                <a:lnTo>
                  <a:pt x="1274064" y="774706"/>
                </a:lnTo>
                <a:lnTo>
                  <a:pt x="1254158" y="812931"/>
                </a:lnTo>
                <a:lnTo>
                  <a:pt x="1231109" y="849601"/>
                </a:lnTo>
                <a:lnTo>
                  <a:pt x="1205064" y="884590"/>
                </a:lnTo>
                <a:lnTo>
                  <a:pt x="1176170" y="917772"/>
                </a:lnTo>
                <a:lnTo>
                  <a:pt x="1144573" y="949021"/>
                </a:lnTo>
                <a:lnTo>
                  <a:pt x="1110421" y="978212"/>
                </a:lnTo>
                <a:lnTo>
                  <a:pt x="1073860" y="1005220"/>
                </a:lnTo>
                <a:lnTo>
                  <a:pt x="1035037" y="1029918"/>
                </a:lnTo>
                <a:lnTo>
                  <a:pt x="994099" y="1052180"/>
                </a:lnTo>
                <a:lnTo>
                  <a:pt x="951193" y="1071882"/>
                </a:lnTo>
                <a:lnTo>
                  <a:pt x="906466" y="1088898"/>
                </a:lnTo>
                <a:lnTo>
                  <a:pt x="860065" y="1103102"/>
                </a:lnTo>
                <a:lnTo>
                  <a:pt x="812136" y="1114368"/>
                </a:lnTo>
                <a:lnTo>
                  <a:pt x="762827" y="1122571"/>
                </a:lnTo>
                <a:lnTo>
                  <a:pt x="712283" y="1127584"/>
                </a:lnTo>
                <a:lnTo>
                  <a:pt x="660653" y="1129283"/>
                </a:lnTo>
                <a:lnTo>
                  <a:pt x="609024" y="1127584"/>
                </a:lnTo>
                <a:lnTo>
                  <a:pt x="558480" y="1122571"/>
                </a:lnTo>
                <a:lnTo>
                  <a:pt x="509171" y="1114368"/>
                </a:lnTo>
                <a:lnTo>
                  <a:pt x="461242" y="1103102"/>
                </a:lnTo>
                <a:lnTo>
                  <a:pt x="414841" y="1088898"/>
                </a:lnTo>
                <a:lnTo>
                  <a:pt x="370114" y="1071882"/>
                </a:lnTo>
                <a:lnTo>
                  <a:pt x="327208" y="1052180"/>
                </a:lnTo>
                <a:lnTo>
                  <a:pt x="286270" y="1029918"/>
                </a:lnTo>
                <a:lnTo>
                  <a:pt x="247447" y="1005220"/>
                </a:lnTo>
                <a:lnTo>
                  <a:pt x="210886" y="978212"/>
                </a:lnTo>
                <a:lnTo>
                  <a:pt x="176734" y="949021"/>
                </a:lnTo>
                <a:lnTo>
                  <a:pt x="145137" y="917772"/>
                </a:lnTo>
                <a:lnTo>
                  <a:pt x="116243" y="884590"/>
                </a:lnTo>
                <a:lnTo>
                  <a:pt x="90198" y="849601"/>
                </a:lnTo>
                <a:lnTo>
                  <a:pt x="67149" y="812931"/>
                </a:lnTo>
                <a:lnTo>
                  <a:pt x="47243" y="774706"/>
                </a:lnTo>
                <a:lnTo>
                  <a:pt x="30627" y="735050"/>
                </a:lnTo>
                <a:lnTo>
                  <a:pt x="17448" y="694090"/>
                </a:lnTo>
                <a:lnTo>
                  <a:pt x="7852" y="651952"/>
                </a:lnTo>
                <a:lnTo>
                  <a:pt x="1987" y="608760"/>
                </a:lnTo>
                <a:lnTo>
                  <a:pt x="0" y="56464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716779" y="4047744"/>
            <a:ext cx="135890" cy="116205"/>
          </a:xfrm>
          <a:custGeom>
            <a:avLst/>
            <a:gdLst/>
            <a:ahLst/>
            <a:cxnLst/>
            <a:rect l="l" t="t" r="r" b="b"/>
            <a:pathLst>
              <a:path w="135889" h="116204">
                <a:moveTo>
                  <a:pt x="67818" y="0"/>
                </a:moveTo>
                <a:lnTo>
                  <a:pt x="41415" y="4548"/>
                </a:lnTo>
                <a:lnTo>
                  <a:pt x="19859" y="16954"/>
                </a:lnTo>
                <a:lnTo>
                  <a:pt x="5328" y="35361"/>
                </a:lnTo>
                <a:lnTo>
                  <a:pt x="0" y="57911"/>
                </a:lnTo>
                <a:lnTo>
                  <a:pt x="5328" y="80462"/>
                </a:lnTo>
                <a:lnTo>
                  <a:pt x="19859" y="98869"/>
                </a:lnTo>
                <a:lnTo>
                  <a:pt x="41415" y="111275"/>
                </a:lnTo>
                <a:lnTo>
                  <a:pt x="67818" y="115823"/>
                </a:lnTo>
                <a:lnTo>
                  <a:pt x="94220" y="111275"/>
                </a:lnTo>
                <a:lnTo>
                  <a:pt x="115776" y="98869"/>
                </a:lnTo>
                <a:lnTo>
                  <a:pt x="130307" y="80462"/>
                </a:lnTo>
                <a:lnTo>
                  <a:pt x="135636" y="57911"/>
                </a:lnTo>
                <a:lnTo>
                  <a:pt x="130307" y="35361"/>
                </a:lnTo>
                <a:lnTo>
                  <a:pt x="115776" y="16954"/>
                </a:lnTo>
                <a:lnTo>
                  <a:pt x="94220" y="4548"/>
                </a:lnTo>
                <a:lnTo>
                  <a:pt x="67818" y="0"/>
                </a:lnTo>
                <a:close/>
              </a:path>
            </a:pathLst>
          </a:custGeom>
          <a:solidFill>
            <a:srgbClr val="FFF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832603" y="4126991"/>
            <a:ext cx="108585" cy="91440"/>
          </a:xfrm>
          <a:custGeom>
            <a:avLst/>
            <a:gdLst/>
            <a:ahLst/>
            <a:cxnLst/>
            <a:rect l="l" t="t" r="r" b="b"/>
            <a:pathLst>
              <a:path w="108585" h="91439">
                <a:moveTo>
                  <a:pt x="54101" y="0"/>
                </a:moveTo>
                <a:lnTo>
                  <a:pt x="33057" y="3589"/>
                </a:lnTo>
                <a:lnTo>
                  <a:pt x="15859" y="13382"/>
                </a:lnTo>
                <a:lnTo>
                  <a:pt x="4256" y="27914"/>
                </a:lnTo>
                <a:lnTo>
                  <a:pt x="0" y="45719"/>
                </a:lnTo>
                <a:lnTo>
                  <a:pt x="4256" y="63525"/>
                </a:lnTo>
                <a:lnTo>
                  <a:pt x="15859" y="78057"/>
                </a:lnTo>
                <a:lnTo>
                  <a:pt x="33057" y="87850"/>
                </a:lnTo>
                <a:lnTo>
                  <a:pt x="54101" y="91439"/>
                </a:lnTo>
                <a:lnTo>
                  <a:pt x="75146" y="87850"/>
                </a:lnTo>
                <a:lnTo>
                  <a:pt x="92344" y="78057"/>
                </a:lnTo>
                <a:lnTo>
                  <a:pt x="103947" y="63525"/>
                </a:lnTo>
                <a:lnTo>
                  <a:pt x="108204" y="45719"/>
                </a:lnTo>
                <a:lnTo>
                  <a:pt x="103947" y="27914"/>
                </a:lnTo>
                <a:lnTo>
                  <a:pt x="92344" y="13382"/>
                </a:lnTo>
                <a:lnTo>
                  <a:pt x="75146" y="3589"/>
                </a:lnTo>
                <a:lnTo>
                  <a:pt x="54101" y="0"/>
                </a:lnTo>
                <a:close/>
              </a:path>
            </a:pathLst>
          </a:custGeom>
          <a:solidFill>
            <a:srgbClr val="FFF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98391" y="5274564"/>
            <a:ext cx="1539240" cy="1187450"/>
          </a:xfrm>
          <a:custGeom>
            <a:avLst/>
            <a:gdLst/>
            <a:ahLst/>
            <a:cxnLst/>
            <a:rect l="l" t="t" r="r" b="b"/>
            <a:pathLst>
              <a:path w="1539239" h="1187450">
                <a:moveTo>
                  <a:pt x="820038" y="0"/>
                </a:moveTo>
                <a:lnTo>
                  <a:pt x="753237" y="0"/>
                </a:lnTo>
                <a:lnTo>
                  <a:pt x="688086" y="6223"/>
                </a:lnTo>
                <a:lnTo>
                  <a:pt x="630555" y="7747"/>
                </a:lnTo>
                <a:lnTo>
                  <a:pt x="563753" y="20066"/>
                </a:lnTo>
                <a:lnTo>
                  <a:pt x="487680" y="32385"/>
                </a:lnTo>
                <a:lnTo>
                  <a:pt x="347853" y="70993"/>
                </a:lnTo>
                <a:lnTo>
                  <a:pt x="288925" y="95758"/>
                </a:lnTo>
                <a:lnTo>
                  <a:pt x="225171" y="125095"/>
                </a:lnTo>
                <a:lnTo>
                  <a:pt x="177037" y="151257"/>
                </a:lnTo>
                <a:lnTo>
                  <a:pt x="136652" y="177546"/>
                </a:lnTo>
                <a:lnTo>
                  <a:pt x="105663" y="208407"/>
                </a:lnTo>
                <a:lnTo>
                  <a:pt x="59055" y="260858"/>
                </a:lnTo>
                <a:lnTo>
                  <a:pt x="32638" y="296418"/>
                </a:lnTo>
                <a:lnTo>
                  <a:pt x="3048" y="370509"/>
                </a:lnTo>
                <a:lnTo>
                  <a:pt x="0" y="406019"/>
                </a:lnTo>
                <a:lnTo>
                  <a:pt x="3048" y="1180998"/>
                </a:lnTo>
                <a:lnTo>
                  <a:pt x="1539240" y="1187170"/>
                </a:lnTo>
                <a:lnTo>
                  <a:pt x="1539240" y="379768"/>
                </a:lnTo>
                <a:lnTo>
                  <a:pt x="1515872" y="318020"/>
                </a:lnTo>
                <a:lnTo>
                  <a:pt x="1480185" y="270129"/>
                </a:lnTo>
                <a:lnTo>
                  <a:pt x="1456944" y="243967"/>
                </a:lnTo>
                <a:lnTo>
                  <a:pt x="1432052" y="213106"/>
                </a:lnTo>
                <a:lnTo>
                  <a:pt x="1396365" y="182118"/>
                </a:lnTo>
                <a:lnTo>
                  <a:pt x="1362202" y="159004"/>
                </a:lnTo>
                <a:lnTo>
                  <a:pt x="1324864" y="138938"/>
                </a:lnTo>
                <a:lnTo>
                  <a:pt x="1289177" y="120396"/>
                </a:lnTo>
                <a:lnTo>
                  <a:pt x="1256538" y="101854"/>
                </a:lnTo>
                <a:lnTo>
                  <a:pt x="1214628" y="84963"/>
                </a:lnTo>
                <a:lnTo>
                  <a:pt x="1161796" y="64897"/>
                </a:lnTo>
                <a:lnTo>
                  <a:pt x="1107440" y="47879"/>
                </a:lnTo>
                <a:lnTo>
                  <a:pt x="1046861" y="32385"/>
                </a:lnTo>
                <a:lnTo>
                  <a:pt x="928751" y="12319"/>
                </a:lnTo>
                <a:lnTo>
                  <a:pt x="820038" y="0"/>
                </a:lnTo>
                <a:close/>
              </a:path>
            </a:pathLst>
          </a:custGeom>
          <a:solidFill>
            <a:srgbClr val="FF9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901440" y="5320284"/>
            <a:ext cx="1537970" cy="1183005"/>
          </a:xfrm>
          <a:custGeom>
            <a:avLst/>
            <a:gdLst/>
            <a:ahLst/>
            <a:cxnLst/>
            <a:rect l="l" t="t" r="r" b="b"/>
            <a:pathLst>
              <a:path w="1537970" h="1183004">
                <a:moveTo>
                  <a:pt x="821689" y="0"/>
                </a:moveTo>
                <a:lnTo>
                  <a:pt x="751713" y="0"/>
                </a:lnTo>
                <a:lnTo>
                  <a:pt x="688086" y="6222"/>
                </a:lnTo>
                <a:lnTo>
                  <a:pt x="630555" y="7746"/>
                </a:lnTo>
                <a:lnTo>
                  <a:pt x="563880" y="18541"/>
                </a:lnTo>
                <a:lnTo>
                  <a:pt x="484632" y="32384"/>
                </a:lnTo>
                <a:lnTo>
                  <a:pt x="346329" y="70865"/>
                </a:lnTo>
                <a:lnTo>
                  <a:pt x="290449" y="95630"/>
                </a:lnTo>
                <a:lnTo>
                  <a:pt x="226822" y="121792"/>
                </a:lnTo>
                <a:lnTo>
                  <a:pt x="177037" y="149605"/>
                </a:lnTo>
                <a:lnTo>
                  <a:pt x="136651" y="177291"/>
                </a:lnTo>
                <a:lnTo>
                  <a:pt x="105663" y="206628"/>
                </a:lnTo>
                <a:lnTo>
                  <a:pt x="59055" y="259079"/>
                </a:lnTo>
                <a:lnTo>
                  <a:pt x="32638" y="294500"/>
                </a:lnTo>
                <a:lnTo>
                  <a:pt x="3048" y="368503"/>
                </a:lnTo>
                <a:lnTo>
                  <a:pt x="0" y="405510"/>
                </a:lnTo>
                <a:lnTo>
                  <a:pt x="3048" y="1179525"/>
                </a:lnTo>
                <a:lnTo>
                  <a:pt x="1537715" y="1182611"/>
                </a:lnTo>
                <a:lnTo>
                  <a:pt x="1537715" y="379298"/>
                </a:lnTo>
                <a:lnTo>
                  <a:pt x="1514348" y="317626"/>
                </a:lnTo>
                <a:lnTo>
                  <a:pt x="1480185" y="266699"/>
                </a:lnTo>
                <a:lnTo>
                  <a:pt x="1396364" y="178815"/>
                </a:lnTo>
                <a:lnTo>
                  <a:pt x="1360677" y="157225"/>
                </a:lnTo>
                <a:lnTo>
                  <a:pt x="1323339" y="135635"/>
                </a:lnTo>
                <a:lnTo>
                  <a:pt x="1290701" y="120268"/>
                </a:lnTo>
                <a:lnTo>
                  <a:pt x="1255014" y="101726"/>
                </a:lnTo>
                <a:lnTo>
                  <a:pt x="1214627" y="84835"/>
                </a:lnTo>
                <a:lnTo>
                  <a:pt x="1160272" y="63245"/>
                </a:lnTo>
                <a:lnTo>
                  <a:pt x="1105915" y="47751"/>
                </a:lnTo>
                <a:lnTo>
                  <a:pt x="1045337" y="32384"/>
                </a:lnTo>
                <a:lnTo>
                  <a:pt x="992505" y="23113"/>
                </a:lnTo>
                <a:lnTo>
                  <a:pt x="928877" y="10794"/>
                </a:lnTo>
                <a:lnTo>
                  <a:pt x="874522" y="6222"/>
                </a:lnTo>
                <a:lnTo>
                  <a:pt x="821689" y="0"/>
                </a:lnTo>
                <a:close/>
              </a:path>
            </a:pathLst>
          </a:custGeom>
          <a:solidFill>
            <a:srgbClr val="D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000500" y="5367528"/>
            <a:ext cx="1321435" cy="1123315"/>
          </a:xfrm>
          <a:custGeom>
            <a:avLst/>
            <a:gdLst/>
            <a:ahLst/>
            <a:cxnLst/>
            <a:rect l="l" t="t" r="r" b="b"/>
            <a:pathLst>
              <a:path w="1321435" h="1123314">
                <a:moveTo>
                  <a:pt x="660653" y="0"/>
                </a:moveTo>
                <a:lnTo>
                  <a:pt x="609024" y="1689"/>
                </a:lnTo>
                <a:lnTo>
                  <a:pt x="558480" y="6675"/>
                </a:lnTo>
                <a:lnTo>
                  <a:pt x="509171" y="14832"/>
                </a:lnTo>
                <a:lnTo>
                  <a:pt x="461242" y="26035"/>
                </a:lnTo>
                <a:lnTo>
                  <a:pt x="414841" y="40159"/>
                </a:lnTo>
                <a:lnTo>
                  <a:pt x="370114" y="57081"/>
                </a:lnTo>
                <a:lnTo>
                  <a:pt x="327208" y="76674"/>
                </a:lnTo>
                <a:lnTo>
                  <a:pt x="286270" y="98814"/>
                </a:lnTo>
                <a:lnTo>
                  <a:pt x="247447" y="123376"/>
                </a:lnTo>
                <a:lnTo>
                  <a:pt x="210886" y="150235"/>
                </a:lnTo>
                <a:lnTo>
                  <a:pt x="176734" y="179266"/>
                </a:lnTo>
                <a:lnTo>
                  <a:pt x="145137" y="210345"/>
                </a:lnTo>
                <a:lnTo>
                  <a:pt x="116243" y="243347"/>
                </a:lnTo>
                <a:lnTo>
                  <a:pt x="90198" y="278146"/>
                </a:lnTo>
                <a:lnTo>
                  <a:pt x="67149" y="314619"/>
                </a:lnTo>
                <a:lnTo>
                  <a:pt x="47243" y="352639"/>
                </a:lnTo>
                <a:lnTo>
                  <a:pt x="30627" y="392083"/>
                </a:lnTo>
                <a:lnTo>
                  <a:pt x="17448" y="432825"/>
                </a:lnTo>
                <a:lnTo>
                  <a:pt x="7852" y="474741"/>
                </a:lnTo>
                <a:lnTo>
                  <a:pt x="1987" y="517705"/>
                </a:lnTo>
                <a:lnTo>
                  <a:pt x="0" y="561594"/>
                </a:lnTo>
                <a:lnTo>
                  <a:pt x="1987" y="605482"/>
                </a:lnTo>
                <a:lnTo>
                  <a:pt x="7852" y="648446"/>
                </a:lnTo>
                <a:lnTo>
                  <a:pt x="17448" y="690362"/>
                </a:lnTo>
                <a:lnTo>
                  <a:pt x="30627" y="731104"/>
                </a:lnTo>
                <a:lnTo>
                  <a:pt x="47243" y="770548"/>
                </a:lnTo>
                <a:lnTo>
                  <a:pt x="67149" y="808568"/>
                </a:lnTo>
                <a:lnTo>
                  <a:pt x="90198" y="845041"/>
                </a:lnTo>
                <a:lnTo>
                  <a:pt x="116243" y="879840"/>
                </a:lnTo>
                <a:lnTo>
                  <a:pt x="145137" y="912842"/>
                </a:lnTo>
                <a:lnTo>
                  <a:pt x="176734" y="943921"/>
                </a:lnTo>
                <a:lnTo>
                  <a:pt x="210886" y="972952"/>
                </a:lnTo>
                <a:lnTo>
                  <a:pt x="247447" y="999811"/>
                </a:lnTo>
                <a:lnTo>
                  <a:pt x="286270" y="1024373"/>
                </a:lnTo>
                <a:lnTo>
                  <a:pt x="327208" y="1046513"/>
                </a:lnTo>
                <a:lnTo>
                  <a:pt x="370114" y="1066106"/>
                </a:lnTo>
                <a:lnTo>
                  <a:pt x="414841" y="1083028"/>
                </a:lnTo>
                <a:lnTo>
                  <a:pt x="461242" y="1097152"/>
                </a:lnTo>
                <a:lnTo>
                  <a:pt x="509171" y="1108355"/>
                </a:lnTo>
                <a:lnTo>
                  <a:pt x="558480" y="1116512"/>
                </a:lnTo>
                <a:lnTo>
                  <a:pt x="609024" y="1121498"/>
                </a:lnTo>
                <a:lnTo>
                  <a:pt x="660653" y="1123188"/>
                </a:lnTo>
                <a:lnTo>
                  <a:pt x="712283" y="1121498"/>
                </a:lnTo>
                <a:lnTo>
                  <a:pt x="762827" y="1116512"/>
                </a:lnTo>
                <a:lnTo>
                  <a:pt x="812136" y="1108355"/>
                </a:lnTo>
                <a:lnTo>
                  <a:pt x="860065" y="1097152"/>
                </a:lnTo>
                <a:lnTo>
                  <a:pt x="906466" y="1083028"/>
                </a:lnTo>
                <a:lnTo>
                  <a:pt x="951193" y="1066106"/>
                </a:lnTo>
                <a:lnTo>
                  <a:pt x="994099" y="1046513"/>
                </a:lnTo>
                <a:lnTo>
                  <a:pt x="1035037" y="1024373"/>
                </a:lnTo>
                <a:lnTo>
                  <a:pt x="1073860" y="999811"/>
                </a:lnTo>
                <a:lnTo>
                  <a:pt x="1110421" y="972952"/>
                </a:lnTo>
                <a:lnTo>
                  <a:pt x="1144573" y="943921"/>
                </a:lnTo>
                <a:lnTo>
                  <a:pt x="1176170" y="912842"/>
                </a:lnTo>
                <a:lnTo>
                  <a:pt x="1205064" y="879840"/>
                </a:lnTo>
                <a:lnTo>
                  <a:pt x="1231109" y="845041"/>
                </a:lnTo>
                <a:lnTo>
                  <a:pt x="1254158" y="808568"/>
                </a:lnTo>
                <a:lnTo>
                  <a:pt x="1274064" y="770548"/>
                </a:lnTo>
                <a:lnTo>
                  <a:pt x="1290680" y="731104"/>
                </a:lnTo>
                <a:lnTo>
                  <a:pt x="1303859" y="690362"/>
                </a:lnTo>
                <a:lnTo>
                  <a:pt x="1313455" y="648446"/>
                </a:lnTo>
                <a:lnTo>
                  <a:pt x="1319320" y="605482"/>
                </a:lnTo>
                <a:lnTo>
                  <a:pt x="1321308" y="561594"/>
                </a:lnTo>
                <a:lnTo>
                  <a:pt x="1319320" y="517705"/>
                </a:lnTo>
                <a:lnTo>
                  <a:pt x="1313455" y="474741"/>
                </a:lnTo>
                <a:lnTo>
                  <a:pt x="1303859" y="432825"/>
                </a:lnTo>
                <a:lnTo>
                  <a:pt x="1290680" y="392083"/>
                </a:lnTo>
                <a:lnTo>
                  <a:pt x="1274064" y="352639"/>
                </a:lnTo>
                <a:lnTo>
                  <a:pt x="1254158" y="314619"/>
                </a:lnTo>
                <a:lnTo>
                  <a:pt x="1231109" y="278146"/>
                </a:lnTo>
                <a:lnTo>
                  <a:pt x="1205064" y="243347"/>
                </a:lnTo>
                <a:lnTo>
                  <a:pt x="1176170" y="210345"/>
                </a:lnTo>
                <a:lnTo>
                  <a:pt x="1144573" y="179266"/>
                </a:lnTo>
                <a:lnTo>
                  <a:pt x="1110421" y="150235"/>
                </a:lnTo>
                <a:lnTo>
                  <a:pt x="1073860" y="123376"/>
                </a:lnTo>
                <a:lnTo>
                  <a:pt x="1035037" y="98814"/>
                </a:lnTo>
                <a:lnTo>
                  <a:pt x="994099" y="76674"/>
                </a:lnTo>
                <a:lnTo>
                  <a:pt x="951193" y="57081"/>
                </a:lnTo>
                <a:lnTo>
                  <a:pt x="906466" y="40159"/>
                </a:lnTo>
                <a:lnTo>
                  <a:pt x="860065" y="26035"/>
                </a:lnTo>
                <a:lnTo>
                  <a:pt x="812136" y="14832"/>
                </a:lnTo>
                <a:lnTo>
                  <a:pt x="762827" y="6675"/>
                </a:lnTo>
                <a:lnTo>
                  <a:pt x="712283" y="1689"/>
                </a:lnTo>
                <a:lnTo>
                  <a:pt x="660653" y="0"/>
                </a:lnTo>
                <a:close/>
              </a:path>
            </a:pathLst>
          </a:custGeom>
          <a:solidFill>
            <a:srgbClr val="81FF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000500" y="5367528"/>
            <a:ext cx="1321435" cy="1123315"/>
          </a:xfrm>
          <a:custGeom>
            <a:avLst/>
            <a:gdLst/>
            <a:ahLst/>
            <a:cxnLst/>
            <a:rect l="l" t="t" r="r" b="b"/>
            <a:pathLst>
              <a:path w="1321435" h="1123314">
                <a:moveTo>
                  <a:pt x="0" y="561594"/>
                </a:moveTo>
                <a:lnTo>
                  <a:pt x="1987" y="517705"/>
                </a:lnTo>
                <a:lnTo>
                  <a:pt x="7852" y="474741"/>
                </a:lnTo>
                <a:lnTo>
                  <a:pt x="17448" y="432825"/>
                </a:lnTo>
                <a:lnTo>
                  <a:pt x="30627" y="392083"/>
                </a:lnTo>
                <a:lnTo>
                  <a:pt x="47243" y="352639"/>
                </a:lnTo>
                <a:lnTo>
                  <a:pt x="67149" y="314619"/>
                </a:lnTo>
                <a:lnTo>
                  <a:pt x="90198" y="278146"/>
                </a:lnTo>
                <a:lnTo>
                  <a:pt x="116243" y="243347"/>
                </a:lnTo>
                <a:lnTo>
                  <a:pt x="145137" y="210345"/>
                </a:lnTo>
                <a:lnTo>
                  <a:pt x="176734" y="179266"/>
                </a:lnTo>
                <a:lnTo>
                  <a:pt x="210886" y="150235"/>
                </a:lnTo>
                <a:lnTo>
                  <a:pt x="247447" y="123376"/>
                </a:lnTo>
                <a:lnTo>
                  <a:pt x="286270" y="98814"/>
                </a:lnTo>
                <a:lnTo>
                  <a:pt x="327208" y="76674"/>
                </a:lnTo>
                <a:lnTo>
                  <a:pt x="370114" y="57081"/>
                </a:lnTo>
                <a:lnTo>
                  <a:pt x="414841" y="40159"/>
                </a:lnTo>
                <a:lnTo>
                  <a:pt x="461242" y="26035"/>
                </a:lnTo>
                <a:lnTo>
                  <a:pt x="509171" y="14832"/>
                </a:lnTo>
                <a:lnTo>
                  <a:pt x="558480" y="6675"/>
                </a:lnTo>
                <a:lnTo>
                  <a:pt x="609024" y="1689"/>
                </a:lnTo>
                <a:lnTo>
                  <a:pt x="660653" y="0"/>
                </a:lnTo>
                <a:lnTo>
                  <a:pt x="712283" y="1689"/>
                </a:lnTo>
                <a:lnTo>
                  <a:pt x="762827" y="6675"/>
                </a:lnTo>
                <a:lnTo>
                  <a:pt x="812136" y="14832"/>
                </a:lnTo>
                <a:lnTo>
                  <a:pt x="860065" y="26035"/>
                </a:lnTo>
                <a:lnTo>
                  <a:pt x="906466" y="40159"/>
                </a:lnTo>
                <a:lnTo>
                  <a:pt x="951193" y="57081"/>
                </a:lnTo>
                <a:lnTo>
                  <a:pt x="994099" y="76674"/>
                </a:lnTo>
                <a:lnTo>
                  <a:pt x="1035037" y="98814"/>
                </a:lnTo>
                <a:lnTo>
                  <a:pt x="1073860" y="123376"/>
                </a:lnTo>
                <a:lnTo>
                  <a:pt x="1110421" y="150235"/>
                </a:lnTo>
                <a:lnTo>
                  <a:pt x="1144573" y="179266"/>
                </a:lnTo>
                <a:lnTo>
                  <a:pt x="1176170" y="210345"/>
                </a:lnTo>
                <a:lnTo>
                  <a:pt x="1205064" y="243347"/>
                </a:lnTo>
                <a:lnTo>
                  <a:pt x="1231109" y="278146"/>
                </a:lnTo>
                <a:lnTo>
                  <a:pt x="1254158" y="314619"/>
                </a:lnTo>
                <a:lnTo>
                  <a:pt x="1274064" y="352639"/>
                </a:lnTo>
                <a:lnTo>
                  <a:pt x="1290680" y="392083"/>
                </a:lnTo>
                <a:lnTo>
                  <a:pt x="1303859" y="432825"/>
                </a:lnTo>
                <a:lnTo>
                  <a:pt x="1313455" y="474741"/>
                </a:lnTo>
                <a:lnTo>
                  <a:pt x="1319320" y="517705"/>
                </a:lnTo>
                <a:lnTo>
                  <a:pt x="1321308" y="561594"/>
                </a:lnTo>
                <a:lnTo>
                  <a:pt x="1319320" y="605482"/>
                </a:lnTo>
                <a:lnTo>
                  <a:pt x="1313455" y="648446"/>
                </a:lnTo>
                <a:lnTo>
                  <a:pt x="1303859" y="690362"/>
                </a:lnTo>
                <a:lnTo>
                  <a:pt x="1290680" y="731104"/>
                </a:lnTo>
                <a:lnTo>
                  <a:pt x="1274064" y="770548"/>
                </a:lnTo>
                <a:lnTo>
                  <a:pt x="1254158" y="808568"/>
                </a:lnTo>
                <a:lnTo>
                  <a:pt x="1231109" y="845041"/>
                </a:lnTo>
                <a:lnTo>
                  <a:pt x="1205064" y="879840"/>
                </a:lnTo>
                <a:lnTo>
                  <a:pt x="1176170" y="912842"/>
                </a:lnTo>
                <a:lnTo>
                  <a:pt x="1144573" y="943921"/>
                </a:lnTo>
                <a:lnTo>
                  <a:pt x="1110421" y="972952"/>
                </a:lnTo>
                <a:lnTo>
                  <a:pt x="1073860" y="999811"/>
                </a:lnTo>
                <a:lnTo>
                  <a:pt x="1035037" y="1024373"/>
                </a:lnTo>
                <a:lnTo>
                  <a:pt x="994099" y="1046513"/>
                </a:lnTo>
                <a:lnTo>
                  <a:pt x="951193" y="1066106"/>
                </a:lnTo>
                <a:lnTo>
                  <a:pt x="906466" y="1083028"/>
                </a:lnTo>
                <a:lnTo>
                  <a:pt x="860065" y="1097152"/>
                </a:lnTo>
                <a:lnTo>
                  <a:pt x="812136" y="1108355"/>
                </a:lnTo>
                <a:lnTo>
                  <a:pt x="762827" y="1116512"/>
                </a:lnTo>
                <a:lnTo>
                  <a:pt x="712283" y="1121498"/>
                </a:lnTo>
                <a:lnTo>
                  <a:pt x="660653" y="1123188"/>
                </a:lnTo>
                <a:lnTo>
                  <a:pt x="609024" y="1121498"/>
                </a:lnTo>
                <a:lnTo>
                  <a:pt x="558480" y="1116512"/>
                </a:lnTo>
                <a:lnTo>
                  <a:pt x="509171" y="1108355"/>
                </a:lnTo>
                <a:lnTo>
                  <a:pt x="461242" y="1097152"/>
                </a:lnTo>
                <a:lnTo>
                  <a:pt x="414841" y="1083028"/>
                </a:lnTo>
                <a:lnTo>
                  <a:pt x="370114" y="1066106"/>
                </a:lnTo>
                <a:lnTo>
                  <a:pt x="327208" y="1046513"/>
                </a:lnTo>
                <a:lnTo>
                  <a:pt x="286270" y="1024373"/>
                </a:lnTo>
                <a:lnTo>
                  <a:pt x="247447" y="999811"/>
                </a:lnTo>
                <a:lnTo>
                  <a:pt x="210886" y="972952"/>
                </a:lnTo>
                <a:lnTo>
                  <a:pt x="176734" y="943921"/>
                </a:lnTo>
                <a:lnTo>
                  <a:pt x="145137" y="912842"/>
                </a:lnTo>
                <a:lnTo>
                  <a:pt x="116243" y="879840"/>
                </a:lnTo>
                <a:lnTo>
                  <a:pt x="90198" y="845041"/>
                </a:lnTo>
                <a:lnTo>
                  <a:pt x="67149" y="808568"/>
                </a:lnTo>
                <a:lnTo>
                  <a:pt x="47243" y="770548"/>
                </a:lnTo>
                <a:lnTo>
                  <a:pt x="30627" y="731104"/>
                </a:lnTo>
                <a:lnTo>
                  <a:pt x="17448" y="690362"/>
                </a:lnTo>
                <a:lnTo>
                  <a:pt x="7852" y="648446"/>
                </a:lnTo>
                <a:lnTo>
                  <a:pt x="1987" y="605482"/>
                </a:lnTo>
                <a:lnTo>
                  <a:pt x="0" y="56159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756403" y="5478779"/>
            <a:ext cx="137160" cy="113030"/>
          </a:xfrm>
          <a:custGeom>
            <a:avLst/>
            <a:gdLst/>
            <a:ahLst/>
            <a:cxnLst/>
            <a:rect l="l" t="t" r="r" b="b"/>
            <a:pathLst>
              <a:path w="137160" h="113029">
                <a:moveTo>
                  <a:pt x="68580" y="0"/>
                </a:moveTo>
                <a:lnTo>
                  <a:pt x="41898" y="4435"/>
                </a:lnTo>
                <a:lnTo>
                  <a:pt x="20097" y="16525"/>
                </a:lnTo>
                <a:lnTo>
                  <a:pt x="5393" y="34450"/>
                </a:lnTo>
                <a:lnTo>
                  <a:pt x="0" y="56388"/>
                </a:lnTo>
                <a:lnTo>
                  <a:pt x="5393" y="78325"/>
                </a:lnTo>
                <a:lnTo>
                  <a:pt x="20097" y="96250"/>
                </a:lnTo>
                <a:lnTo>
                  <a:pt x="41898" y="108340"/>
                </a:lnTo>
                <a:lnTo>
                  <a:pt x="68580" y="112776"/>
                </a:lnTo>
                <a:lnTo>
                  <a:pt x="95261" y="108340"/>
                </a:lnTo>
                <a:lnTo>
                  <a:pt x="117062" y="96250"/>
                </a:lnTo>
                <a:lnTo>
                  <a:pt x="131766" y="78325"/>
                </a:lnTo>
                <a:lnTo>
                  <a:pt x="137160" y="56388"/>
                </a:lnTo>
                <a:lnTo>
                  <a:pt x="131766" y="34450"/>
                </a:lnTo>
                <a:lnTo>
                  <a:pt x="117062" y="16525"/>
                </a:lnTo>
                <a:lnTo>
                  <a:pt x="95261" y="4435"/>
                </a:lnTo>
                <a:lnTo>
                  <a:pt x="68580" y="0"/>
                </a:lnTo>
                <a:close/>
              </a:path>
            </a:pathLst>
          </a:custGeom>
          <a:solidFill>
            <a:srgbClr val="80F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873752" y="5558028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4" h="88900">
                <a:moveTo>
                  <a:pt x="50292" y="0"/>
                </a:moveTo>
                <a:lnTo>
                  <a:pt x="30700" y="3476"/>
                </a:lnTo>
                <a:lnTo>
                  <a:pt x="14716" y="12954"/>
                </a:lnTo>
                <a:lnTo>
                  <a:pt x="3946" y="27003"/>
                </a:lnTo>
                <a:lnTo>
                  <a:pt x="0" y="44196"/>
                </a:lnTo>
                <a:lnTo>
                  <a:pt x="3946" y="61399"/>
                </a:lnTo>
                <a:lnTo>
                  <a:pt x="14716" y="75447"/>
                </a:lnTo>
                <a:lnTo>
                  <a:pt x="30700" y="84918"/>
                </a:lnTo>
                <a:lnTo>
                  <a:pt x="50292" y="88392"/>
                </a:lnTo>
                <a:lnTo>
                  <a:pt x="69883" y="84918"/>
                </a:lnTo>
                <a:lnTo>
                  <a:pt x="85867" y="75447"/>
                </a:lnTo>
                <a:lnTo>
                  <a:pt x="96637" y="61399"/>
                </a:lnTo>
                <a:lnTo>
                  <a:pt x="100584" y="44196"/>
                </a:lnTo>
                <a:lnTo>
                  <a:pt x="96637" y="27003"/>
                </a:lnTo>
                <a:lnTo>
                  <a:pt x="85867" y="12954"/>
                </a:lnTo>
                <a:lnTo>
                  <a:pt x="69883" y="3476"/>
                </a:lnTo>
                <a:lnTo>
                  <a:pt x="50292" y="0"/>
                </a:lnTo>
                <a:close/>
              </a:path>
            </a:pathLst>
          </a:custGeom>
          <a:solidFill>
            <a:srgbClr val="80F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553967" y="2191510"/>
            <a:ext cx="2242185" cy="455422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&gt; </a:t>
            </a:r>
            <a:r>
              <a:rPr dirty="0" sz="1800" spc="-5" b="1">
                <a:latin typeface="Arial"/>
                <a:cs typeface="Arial"/>
              </a:rPr>
              <a:t>50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µg/m</a:t>
            </a:r>
            <a:r>
              <a:rPr dirty="0" baseline="25462" sz="1800" spc="-7" b="1">
                <a:latin typeface="Arial"/>
                <a:cs typeface="Arial"/>
              </a:rPr>
              <a:t>3</a:t>
            </a:r>
            <a:endParaRPr baseline="25462"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dirty="0" sz="1800" b="1" u="heavy">
                <a:latin typeface="Arial"/>
                <a:cs typeface="Arial"/>
              </a:rPr>
              <a:t>&gt;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25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µg/m</a:t>
            </a:r>
            <a:r>
              <a:rPr dirty="0" baseline="25462" sz="1800" spc="-7" b="1">
                <a:latin typeface="Arial"/>
                <a:cs typeface="Arial"/>
              </a:rPr>
              <a:t>3</a:t>
            </a:r>
            <a:endParaRPr baseline="25462"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 marR="29209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&lt; 25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µg/m</a:t>
            </a:r>
            <a:r>
              <a:rPr dirty="0" baseline="25641" sz="1950" b="1">
                <a:latin typeface="Arial"/>
                <a:cs typeface="Arial"/>
              </a:rPr>
              <a:t>3</a:t>
            </a:r>
            <a:endParaRPr baseline="25641" sz="19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580261" y="2994405"/>
            <a:ext cx="1295400" cy="226060"/>
          </a:xfrm>
          <a:custGeom>
            <a:avLst/>
            <a:gdLst/>
            <a:ahLst/>
            <a:cxnLst/>
            <a:rect l="l" t="t" r="r" b="b"/>
            <a:pathLst>
              <a:path w="1295400" h="226060">
                <a:moveTo>
                  <a:pt x="80518" y="3683"/>
                </a:moveTo>
                <a:lnTo>
                  <a:pt x="0" y="3683"/>
                </a:lnTo>
                <a:lnTo>
                  <a:pt x="0" y="221869"/>
                </a:lnTo>
                <a:lnTo>
                  <a:pt x="82931" y="221869"/>
                </a:lnTo>
                <a:lnTo>
                  <a:pt x="94505" y="221583"/>
                </a:lnTo>
                <a:lnTo>
                  <a:pt x="139414" y="209772"/>
                </a:lnTo>
                <a:lnTo>
                  <a:pt x="164763" y="185039"/>
                </a:lnTo>
                <a:lnTo>
                  <a:pt x="44068" y="185039"/>
                </a:lnTo>
                <a:lnTo>
                  <a:pt x="44068" y="40640"/>
                </a:lnTo>
                <a:lnTo>
                  <a:pt x="164789" y="40640"/>
                </a:lnTo>
                <a:lnTo>
                  <a:pt x="161391" y="35563"/>
                </a:lnTo>
                <a:lnTo>
                  <a:pt x="131312" y="11205"/>
                </a:lnTo>
                <a:lnTo>
                  <a:pt x="93329" y="3944"/>
                </a:lnTo>
                <a:lnTo>
                  <a:pt x="80518" y="3683"/>
                </a:lnTo>
                <a:close/>
              </a:path>
              <a:path w="1295400" h="226060">
                <a:moveTo>
                  <a:pt x="164789" y="40640"/>
                </a:moveTo>
                <a:lnTo>
                  <a:pt x="63881" y="40640"/>
                </a:lnTo>
                <a:lnTo>
                  <a:pt x="76215" y="40761"/>
                </a:lnTo>
                <a:lnTo>
                  <a:pt x="86359" y="41132"/>
                </a:lnTo>
                <a:lnTo>
                  <a:pt x="125730" y="58039"/>
                </a:lnTo>
                <a:lnTo>
                  <a:pt x="137130" y="100972"/>
                </a:lnTo>
                <a:lnTo>
                  <a:pt x="137413" y="112903"/>
                </a:lnTo>
                <a:lnTo>
                  <a:pt x="137130" y="124904"/>
                </a:lnTo>
                <a:lnTo>
                  <a:pt x="129920" y="162687"/>
                </a:lnTo>
                <a:lnTo>
                  <a:pt x="92868" y="184546"/>
                </a:lnTo>
                <a:lnTo>
                  <a:pt x="76962" y="185039"/>
                </a:lnTo>
                <a:lnTo>
                  <a:pt x="164763" y="185039"/>
                </a:lnTo>
                <a:lnTo>
                  <a:pt x="181244" y="139954"/>
                </a:lnTo>
                <a:lnTo>
                  <a:pt x="182880" y="114808"/>
                </a:lnTo>
                <a:lnTo>
                  <a:pt x="182447" y="100089"/>
                </a:lnTo>
                <a:lnTo>
                  <a:pt x="171817" y="53193"/>
                </a:lnTo>
                <a:lnTo>
                  <a:pt x="167020" y="43973"/>
                </a:lnTo>
                <a:lnTo>
                  <a:pt x="164789" y="40640"/>
                </a:lnTo>
                <a:close/>
              </a:path>
              <a:path w="1295400" h="226060">
                <a:moveTo>
                  <a:pt x="329056" y="3683"/>
                </a:moveTo>
                <a:lnTo>
                  <a:pt x="282447" y="3683"/>
                </a:lnTo>
                <a:lnTo>
                  <a:pt x="197484" y="221869"/>
                </a:lnTo>
                <a:lnTo>
                  <a:pt x="244220" y="221869"/>
                </a:lnTo>
                <a:lnTo>
                  <a:pt x="262127" y="172339"/>
                </a:lnTo>
                <a:lnTo>
                  <a:pt x="396597" y="172339"/>
                </a:lnTo>
                <a:lnTo>
                  <a:pt x="381848" y="135509"/>
                </a:lnTo>
                <a:lnTo>
                  <a:pt x="275716" y="135509"/>
                </a:lnTo>
                <a:lnTo>
                  <a:pt x="305181" y="54610"/>
                </a:lnTo>
                <a:lnTo>
                  <a:pt x="349451" y="54610"/>
                </a:lnTo>
                <a:lnTo>
                  <a:pt x="329056" y="3683"/>
                </a:lnTo>
                <a:close/>
              </a:path>
              <a:path w="1295400" h="226060">
                <a:moveTo>
                  <a:pt x="396597" y="172339"/>
                </a:moveTo>
                <a:lnTo>
                  <a:pt x="349376" y="172339"/>
                </a:lnTo>
                <a:lnTo>
                  <a:pt x="368426" y="221869"/>
                </a:lnTo>
                <a:lnTo>
                  <a:pt x="416432" y="221869"/>
                </a:lnTo>
                <a:lnTo>
                  <a:pt x="396597" y="172339"/>
                </a:lnTo>
                <a:close/>
              </a:path>
              <a:path w="1295400" h="226060">
                <a:moveTo>
                  <a:pt x="349451" y="54610"/>
                </a:moveTo>
                <a:lnTo>
                  <a:pt x="305181" y="54610"/>
                </a:lnTo>
                <a:lnTo>
                  <a:pt x="335280" y="135509"/>
                </a:lnTo>
                <a:lnTo>
                  <a:pt x="381848" y="135509"/>
                </a:lnTo>
                <a:lnTo>
                  <a:pt x="349451" y="54610"/>
                </a:lnTo>
                <a:close/>
              </a:path>
              <a:path w="1295400" h="226060">
                <a:moveTo>
                  <a:pt x="482345" y="3683"/>
                </a:moveTo>
                <a:lnTo>
                  <a:pt x="439546" y="3683"/>
                </a:lnTo>
                <a:lnTo>
                  <a:pt x="439546" y="221869"/>
                </a:lnTo>
                <a:lnTo>
                  <a:pt x="480440" y="221869"/>
                </a:lnTo>
                <a:lnTo>
                  <a:pt x="480440" y="79629"/>
                </a:lnTo>
                <a:lnTo>
                  <a:pt x="528893" y="79629"/>
                </a:lnTo>
                <a:lnTo>
                  <a:pt x="482345" y="3683"/>
                </a:lnTo>
                <a:close/>
              </a:path>
              <a:path w="1295400" h="226060">
                <a:moveTo>
                  <a:pt x="528893" y="79629"/>
                </a:moveTo>
                <a:lnTo>
                  <a:pt x="480440" y="79629"/>
                </a:lnTo>
                <a:lnTo>
                  <a:pt x="568451" y="221869"/>
                </a:lnTo>
                <a:lnTo>
                  <a:pt x="612647" y="221869"/>
                </a:lnTo>
                <a:lnTo>
                  <a:pt x="612647" y="149352"/>
                </a:lnTo>
                <a:lnTo>
                  <a:pt x="571626" y="149352"/>
                </a:lnTo>
                <a:lnTo>
                  <a:pt x="528893" y="79629"/>
                </a:lnTo>
                <a:close/>
              </a:path>
              <a:path w="1295400" h="226060">
                <a:moveTo>
                  <a:pt x="612647" y="3683"/>
                </a:moveTo>
                <a:lnTo>
                  <a:pt x="571626" y="3683"/>
                </a:lnTo>
                <a:lnTo>
                  <a:pt x="571626" y="149352"/>
                </a:lnTo>
                <a:lnTo>
                  <a:pt x="612647" y="149352"/>
                </a:lnTo>
                <a:lnTo>
                  <a:pt x="612647" y="3683"/>
                </a:lnTo>
                <a:close/>
              </a:path>
              <a:path w="1295400" h="226060">
                <a:moveTo>
                  <a:pt x="759332" y="0"/>
                </a:moveTo>
                <a:lnTo>
                  <a:pt x="718202" y="6054"/>
                </a:lnTo>
                <a:lnTo>
                  <a:pt x="682831" y="28019"/>
                </a:lnTo>
                <a:lnTo>
                  <a:pt x="658985" y="65150"/>
                </a:lnTo>
                <a:lnTo>
                  <a:pt x="651001" y="112014"/>
                </a:lnTo>
                <a:lnTo>
                  <a:pt x="651789" y="127424"/>
                </a:lnTo>
                <a:lnTo>
                  <a:pt x="663701" y="170180"/>
                </a:lnTo>
                <a:lnTo>
                  <a:pt x="690098" y="203273"/>
                </a:lnTo>
                <a:lnTo>
                  <a:pt x="729646" y="221948"/>
                </a:lnTo>
                <a:lnTo>
                  <a:pt x="761619" y="225552"/>
                </a:lnTo>
                <a:lnTo>
                  <a:pt x="775077" y="224911"/>
                </a:lnTo>
                <a:lnTo>
                  <a:pt x="814832" y="215392"/>
                </a:lnTo>
                <a:lnTo>
                  <a:pt x="854963" y="191770"/>
                </a:lnTo>
                <a:lnTo>
                  <a:pt x="854963" y="187960"/>
                </a:lnTo>
                <a:lnTo>
                  <a:pt x="758825" y="187960"/>
                </a:lnTo>
                <a:lnTo>
                  <a:pt x="745509" y="186745"/>
                </a:lnTo>
                <a:lnTo>
                  <a:pt x="706038" y="157599"/>
                </a:lnTo>
                <a:lnTo>
                  <a:pt x="696340" y="110236"/>
                </a:lnTo>
                <a:lnTo>
                  <a:pt x="697410" y="93331"/>
                </a:lnTo>
                <a:lnTo>
                  <a:pt x="713358" y="55880"/>
                </a:lnTo>
                <a:lnTo>
                  <a:pt x="759332" y="37592"/>
                </a:lnTo>
                <a:lnTo>
                  <a:pt x="841685" y="37592"/>
                </a:lnTo>
                <a:lnTo>
                  <a:pt x="841533" y="37290"/>
                </a:lnTo>
                <a:lnTo>
                  <a:pt x="810232" y="9536"/>
                </a:lnTo>
                <a:lnTo>
                  <a:pt x="778521" y="1051"/>
                </a:lnTo>
                <a:lnTo>
                  <a:pt x="759332" y="0"/>
                </a:lnTo>
                <a:close/>
              </a:path>
              <a:path w="1295400" h="226060">
                <a:moveTo>
                  <a:pt x="854963" y="104902"/>
                </a:moveTo>
                <a:lnTo>
                  <a:pt x="760094" y="104902"/>
                </a:lnTo>
                <a:lnTo>
                  <a:pt x="760094" y="141605"/>
                </a:lnTo>
                <a:lnTo>
                  <a:pt x="810513" y="141605"/>
                </a:lnTo>
                <a:lnTo>
                  <a:pt x="810513" y="169291"/>
                </a:lnTo>
                <a:lnTo>
                  <a:pt x="772731" y="186563"/>
                </a:lnTo>
                <a:lnTo>
                  <a:pt x="758825" y="187960"/>
                </a:lnTo>
                <a:lnTo>
                  <a:pt x="854963" y="187960"/>
                </a:lnTo>
                <a:lnTo>
                  <a:pt x="854963" y="104902"/>
                </a:lnTo>
                <a:close/>
              </a:path>
              <a:path w="1295400" h="226060">
                <a:moveTo>
                  <a:pt x="841685" y="37592"/>
                </a:moveTo>
                <a:lnTo>
                  <a:pt x="759332" y="37592"/>
                </a:lnTo>
                <a:lnTo>
                  <a:pt x="768455" y="38165"/>
                </a:lnTo>
                <a:lnTo>
                  <a:pt x="776779" y="39893"/>
                </a:lnTo>
                <a:lnTo>
                  <a:pt x="808355" y="72263"/>
                </a:lnTo>
                <a:lnTo>
                  <a:pt x="852169" y="64135"/>
                </a:lnTo>
                <a:lnTo>
                  <a:pt x="847887" y="49897"/>
                </a:lnTo>
                <a:lnTo>
                  <a:pt x="841685" y="37592"/>
                </a:lnTo>
                <a:close/>
              </a:path>
              <a:path w="1295400" h="226060">
                <a:moveTo>
                  <a:pt x="1058037" y="3683"/>
                </a:moveTo>
                <a:lnTo>
                  <a:pt x="896238" y="3683"/>
                </a:lnTo>
                <a:lnTo>
                  <a:pt x="896238" y="221869"/>
                </a:lnTo>
                <a:lnTo>
                  <a:pt x="1062227" y="221869"/>
                </a:lnTo>
                <a:lnTo>
                  <a:pt x="1062227" y="185039"/>
                </a:lnTo>
                <a:lnTo>
                  <a:pt x="940307" y="185039"/>
                </a:lnTo>
                <a:lnTo>
                  <a:pt x="940307" y="125730"/>
                </a:lnTo>
                <a:lnTo>
                  <a:pt x="1049908" y="125730"/>
                </a:lnTo>
                <a:lnTo>
                  <a:pt x="1049908" y="88900"/>
                </a:lnTo>
                <a:lnTo>
                  <a:pt x="940307" y="88900"/>
                </a:lnTo>
                <a:lnTo>
                  <a:pt x="940307" y="40640"/>
                </a:lnTo>
                <a:lnTo>
                  <a:pt x="1058037" y="40640"/>
                </a:lnTo>
                <a:lnTo>
                  <a:pt x="1058037" y="3683"/>
                </a:lnTo>
                <a:close/>
              </a:path>
              <a:path w="1295400" h="226060">
                <a:moveTo>
                  <a:pt x="1191895" y="3683"/>
                </a:moveTo>
                <a:lnTo>
                  <a:pt x="1099058" y="3683"/>
                </a:lnTo>
                <a:lnTo>
                  <a:pt x="1099058" y="221869"/>
                </a:lnTo>
                <a:lnTo>
                  <a:pt x="1143127" y="221869"/>
                </a:lnTo>
                <a:lnTo>
                  <a:pt x="1143127" y="130810"/>
                </a:lnTo>
                <a:lnTo>
                  <a:pt x="1228181" y="130810"/>
                </a:lnTo>
                <a:lnTo>
                  <a:pt x="1226796" y="129817"/>
                </a:lnTo>
                <a:lnTo>
                  <a:pt x="1219962" y="125603"/>
                </a:lnTo>
                <a:lnTo>
                  <a:pt x="1233441" y="122769"/>
                </a:lnTo>
                <a:lnTo>
                  <a:pt x="1269476" y="96865"/>
                </a:lnTo>
                <a:lnTo>
                  <a:pt x="1269937" y="95885"/>
                </a:lnTo>
                <a:lnTo>
                  <a:pt x="1143127" y="95885"/>
                </a:lnTo>
                <a:lnTo>
                  <a:pt x="1143127" y="40640"/>
                </a:lnTo>
                <a:lnTo>
                  <a:pt x="1273110" y="40640"/>
                </a:lnTo>
                <a:lnTo>
                  <a:pt x="1272262" y="38268"/>
                </a:lnTo>
                <a:lnTo>
                  <a:pt x="1242695" y="9525"/>
                </a:lnTo>
                <a:lnTo>
                  <a:pt x="1208154" y="4042"/>
                </a:lnTo>
                <a:lnTo>
                  <a:pt x="1191895" y="3683"/>
                </a:lnTo>
                <a:close/>
              </a:path>
              <a:path w="1295400" h="226060">
                <a:moveTo>
                  <a:pt x="1228181" y="130810"/>
                </a:moveTo>
                <a:lnTo>
                  <a:pt x="1162177" y="130810"/>
                </a:lnTo>
                <a:lnTo>
                  <a:pt x="1169670" y="131572"/>
                </a:lnTo>
                <a:lnTo>
                  <a:pt x="1178940" y="134874"/>
                </a:lnTo>
                <a:lnTo>
                  <a:pt x="1242568" y="221869"/>
                </a:lnTo>
                <a:lnTo>
                  <a:pt x="1295272" y="221869"/>
                </a:lnTo>
                <a:lnTo>
                  <a:pt x="1268602" y="179324"/>
                </a:lnTo>
                <a:lnTo>
                  <a:pt x="1243583" y="143891"/>
                </a:lnTo>
                <a:lnTo>
                  <a:pt x="1233011" y="134270"/>
                </a:lnTo>
                <a:lnTo>
                  <a:pt x="1228181" y="130810"/>
                </a:lnTo>
                <a:close/>
              </a:path>
              <a:path w="1295400" h="226060">
                <a:moveTo>
                  <a:pt x="1273110" y="40640"/>
                </a:moveTo>
                <a:lnTo>
                  <a:pt x="1177544" y="40640"/>
                </a:lnTo>
                <a:lnTo>
                  <a:pt x="1198991" y="40767"/>
                </a:lnTo>
                <a:lnTo>
                  <a:pt x="1205672" y="40961"/>
                </a:lnTo>
                <a:lnTo>
                  <a:pt x="1209675" y="41275"/>
                </a:lnTo>
                <a:lnTo>
                  <a:pt x="1216787" y="42545"/>
                </a:lnTo>
                <a:lnTo>
                  <a:pt x="1222375" y="45339"/>
                </a:lnTo>
                <a:lnTo>
                  <a:pt x="1226312" y="49911"/>
                </a:lnTo>
                <a:lnTo>
                  <a:pt x="1230249" y="54356"/>
                </a:lnTo>
                <a:lnTo>
                  <a:pt x="1232153" y="60325"/>
                </a:lnTo>
                <a:lnTo>
                  <a:pt x="1232153" y="74168"/>
                </a:lnTo>
                <a:lnTo>
                  <a:pt x="1190101" y="95718"/>
                </a:lnTo>
                <a:lnTo>
                  <a:pt x="1175765" y="95885"/>
                </a:lnTo>
                <a:lnTo>
                  <a:pt x="1269937" y="95885"/>
                </a:lnTo>
                <a:lnTo>
                  <a:pt x="1274000" y="87249"/>
                </a:lnTo>
                <a:lnTo>
                  <a:pt x="1276715" y="76584"/>
                </a:lnTo>
                <a:lnTo>
                  <a:pt x="1277620" y="64897"/>
                </a:lnTo>
                <a:lnTo>
                  <a:pt x="1277024" y="55465"/>
                </a:lnTo>
                <a:lnTo>
                  <a:pt x="1275238" y="46593"/>
                </a:lnTo>
                <a:lnTo>
                  <a:pt x="127311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532382" y="2885643"/>
            <a:ext cx="13449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NG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503807" y="4465446"/>
            <a:ext cx="1348740" cy="226060"/>
          </a:xfrm>
          <a:custGeom>
            <a:avLst/>
            <a:gdLst/>
            <a:ahLst/>
            <a:cxnLst/>
            <a:rect l="l" t="t" r="r" b="b"/>
            <a:pathLst>
              <a:path w="1348739" h="226060">
                <a:moveTo>
                  <a:pt x="102108" y="0"/>
                </a:moveTo>
                <a:lnTo>
                  <a:pt x="60721" y="7540"/>
                </a:lnTo>
                <a:lnTo>
                  <a:pt x="28193" y="30225"/>
                </a:lnTo>
                <a:lnTo>
                  <a:pt x="7048" y="66420"/>
                </a:lnTo>
                <a:lnTo>
                  <a:pt x="0" y="114807"/>
                </a:lnTo>
                <a:lnTo>
                  <a:pt x="1760" y="139168"/>
                </a:lnTo>
                <a:lnTo>
                  <a:pt x="15805" y="179744"/>
                </a:lnTo>
                <a:lnTo>
                  <a:pt x="42969" y="208962"/>
                </a:lnTo>
                <a:lnTo>
                  <a:pt x="78680" y="223821"/>
                </a:lnTo>
                <a:lnTo>
                  <a:pt x="99440" y="225678"/>
                </a:lnTo>
                <a:lnTo>
                  <a:pt x="116224" y="224585"/>
                </a:lnTo>
                <a:lnTo>
                  <a:pt x="157480" y="208279"/>
                </a:lnTo>
                <a:lnTo>
                  <a:pt x="175814" y="187959"/>
                </a:lnTo>
                <a:lnTo>
                  <a:pt x="99059" y="187959"/>
                </a:lnTo>
                <a:lnTo>
                  <a:pt x="87703" y="186864"/>
                </a:lnTo>
                <a:lnTo>
                  <a:pt x="53824" y="160172"/>
                </a:lnTo>
                <a:lnTo>
                  <a:pt x="45465" y="111505"/>
                </a:lnTo>
                <a:lnTo>
                  <a:pt x="46398" y="93337"/>
                </a:lnTo>
                <a:lnTo>
                  <a:pt x="60579" y="55117"/>
                </a:lnTo>
                <a:lnTo>
                  <a:pt x="99949" y="37718"/>
                </a:lnTo>
                <a:lnTo>
                  <a:pt x="178176" y="37718"/>
                </a:lnTo>
                <a:lnTo>
                  <a:pt x="174107" y="31484"/>
                </a:lnTo>
                <a:lnTo>
                  <a:pt x="167131" y="23748"/>
                </a:lnTo>
                <a:lnTo>
                  <a:pt x="153703" y="13340"/>
                </a:lnTo>
                <a:lnTo>
                  <a:pt x="138382" y="5921"/>
                </a:lnTo>
                <a:lnTo>
                  <a:pt x="121179" y="1478"/>
                </a:lnTo>
                <a:lnTo>
                  <a:pt x="102108" y="0"/>
                </a:lnTo>
                <a:close/>
              </a:path>
              <a:path w="1348739" h="226060">
                <a:moveTo>
                  <a:pt x="147319" y="141731"/>
                </a:moveTo>
                <a:lnTo>
                  <a:pt x="129159" y="176783"/>
                </a:lnTo>
                <a:lnTo>
                  <a:pt x="99059" y="187959"/>
                </a:lnTo>
                <a:lnTo>
                  <a:pt x="175814" y="187959"/>
                </a:lnTo>
                <a:lnTo>
                  <a:pt x="176990" y="186372"/>
                </a:lnTo>
                <a:lnTo>
                  <a:pt x="184358" y="171989"/>
                </a:lnTo>
                <a:lnTo>
                  <a:pt x="190119" y="155320"/>
                </a:lnTo>
                <a:lnTo>
                  <a:pt x="147319" y="141731"/>
                </a:lnTo>
                <a:close/>
              </a:path>
              <a:path w="1348739" h="226060">
                <a:moveTo>
                  <a:pt x="178176" y="37718"/>
                </a:moveTo>
                <a:lnTo>
                  <a:pt x="99949" y="37718"/>
                </a:lnTo>
                <a:lnTo>
                  <a:pt x="108380" y="38336"/>
                </a:lnTo>
                <a:lnTo>
                  <a:pt x="116157" y="40179"/>
                </a:lnTo>
                <a:lnTo>
                  <a:pt x="145923" y="74294"/>
                </a:lnTo>
                <a:lnTo>
                  <a:pt x="189484" y="63880"/>
                </a:lnTo>
                <a:lnTo>
                  <a:pt x="185294" y="51573"/>
                </a:lnTo>
                <a:lnTo>
                  <a:pt x="180165" y="40767"/>
                </a:lnTo>
                <a:lnTo>
                  <a:pt x="178176" y="37718"/>
                </a:lnTo>
                <a:close/>
              </a:path>
              <a:path w="1348739" h="226060">
                <a:moveTo>
                  <a:pt x="336676" y="3809"/>
                </a:moveTo>
                <a:lnTo>
                  <a:pt x="290068" y="3809"/>
                </a:lnTo>
                <a:lnTo>
                  <a:pt x="205105" y="221995"/>
                </a:lnTo>
                <a:lnTo>
                  <a:pt x="251841" y="221995"/>
                </a:lnTo>
                <a:lnTo>
                  <a:pt x="269748" y="172338"/>
                </a:lnTo>
                <a:lnTo>
                  <a:pt x="404068" y="172338"/>
                </a:lnTo>
                <a:lnTo>
                  <a:pt x="389392" y="135635"/>
                </a:lnTo>
                <a:lnTo>
                  <a:pt x="283337" y="135635"/>
                </a:lnTo>
                <a:lnTo>
                  <a:pt x="312800" y="54609"/>
                </a:lnTo>
                <a:lnTo>
                  <a:pt x="356991" y="54609"/>
                </a:lnTo>
                <a:lnTo>
                  <a:pt x="336676" y="3809"/>
                </a:lnTo>
                <a:close/>
              </a:path>
              <a:path w="1348739" h="226060">
                <a:moveTo>
                  <a:pt x="404068" y="172338"/>
                </a:moveTo>
                <a:lnTo>
                  <a:pt x="356997" y="172338"/>
                </a:lnTo>
                <a:lnTo>
                  <a:pt x="376047" y="221995"/>
                </a:lnTo>
                <a:lnTo>
                  <a:pt x="423925" y="221995"/>
                </a:lnTo>
                <a:lnTo>
                  <a:pt x="404068" y="172338"/>
                </a:lnTo>
                <a:close/>
              </a:path>
              <a:path w="1348739" h="226060">
                <a:moveTo>
                  <a:pt x="356991" y="54609"/>
                </a:moveTo>
                <a:lnTo>
                  <a:pt x="312800" y="54609"/>
                </a:lnTo>
                <a:lnTo>
                  <a:pt x="342900" y="135635"/>
                </a:lnTo>
                <a:lnTo>
                  <a:pt x="389392" y="135635"/>
                </a:lnTo>
                <a:lnTo>
                  <a:pt x="356991" y="54609"/>
                </a:lnTo>
                <a:close/>
              </a:path>
              <a:path w="1348739" h="226060">
                <a:moveTo>
                  <a:pt x="490474" y="3809"/>
                </a:moveTo>
                <a:lnTo>
                  <a:pt x="446405" y="3809"/>
                </a:lnTo>
                <a:lnTo>
                  <a:pt x="446471" y="124459"/>
                </a:lnTo>
                <a:lnTo>
                  <a:pt x="448816" y="165040"/>
                </a:lnTo>
                <a:lnTo>
                  <a:pt x="468137" y="205170"/>
                </a:lnTo>
                <a:lnTo>
                  <a:pt x="508492" y="223869"/>
                </a:lnTo>
                <a:lnTo>
                  <a:pt x="535940" y="225678"/>
                </a:lnTo>
                <a:lnTo>
                  <a:pt x="548276" y="225254"/>
                </a:lnTo>
                <a:lnTo>
                  <a:pt x="585593" y="215457"/>
                </a:lnTo>
                <a:lnTo>
                  <a:pt x="612062" y="187959"/>
                </a:lnTo>
                <a:lnTo>
                  <a:pt x="534669" y="187959"/>
                </a:lnTo>
                <a:lnTo>
                  <a:pt x="525928" y="187459"/>
                </a:lnTo>
                <a:lnTo>
                  <a:pt x="493978" y="164724"/>
                </a:lnTo>
                <a:lnTo>
                  <a:pt x="490571" y="134758"/>
                </a:lnTo>
                <a:lnTo>
                  <a:pt x="490474" y="3809"/>
                </a:lnTo>
                <a:close/>
              </a:path>
              <a:path w="1348739" h="226060">
                <a:moveTo>
                  <a:pt x="620394" y="3809"/>
                </a:moveTo>
                <a:lnTo>
                  <a:pt x="576326" y="3809"/>
                </a:lnTo>
                <a:lnTo>
                  <a:pt x="576224" y="134758"/>
                </a:lnTo>
                <a:lnTo>
                  <a:pt x="576177" y="137330"/>
                </a:lnTo>
                <a:lnTo>
                  <a:pt x="569213" y="175259"/>
                </a:lnTo>
                <a:lnTo>
                  <a:pt x="534669" y="187959"/>
                </a:lnTo>
                <a:lnTo>
                  <a:pt x="612062" y="187959"/>
                </a:lnTo>
                <a:lnTo>
                  <a:pt x="620126" y="137330"/>
                </a:lnTo>
                <a:lnTo>
                  <a:pt x="620316" y="124459"/>
                </a:lnTo>
                <a:lnTo>
                  <a:pt x="620394" y="3809"/>
                </a:lnTo>
                <a:close/>
              </a:path>
              <a:path w="1348739" h="226060">
                <a:moveTo>
                  <a:pt x="759332" y="40639"/>
                </a:moveTo>
                <a:lnTo>
                  <a:pt x="715263" y="40639"/>
                </a:lnTo>
                <a:lnTo>
                  <a:pt x="715263" y="221995"/>
                </a:lnTo>
                <a:lnTo>
                  <a:pt x="759332" y="221995"/>
                </a:lnTo>
                <a:lnTo>
                  <a:pt x="759332" y="40639"/>
                </a:lnTo>
                <a:close/>
              </a:path>
              <a:path w="1348739" h="226060">
                <a:moveTo>
                  <a:pt x="823849" y="3809"/>
                </a:moveTo>
                <a:lnTo>
                  <a:pt x="650494" y="3809"/>
                </a:lnTo>
                <a:lnTo>
                  <a:pt x="650494" y="40639"/>
                </a:lnTo>
                <a:lnTo>
                  <a:pt x="823849" y="40639"/>
                </a:lnTo>
                <a:lnTo>
                  <a:pt x="823849" y="3809"/>
                </a:lnTo>
                <a:close/>
              </a:path>
              <a:path w="1348739" h="226060">
                <a:moveTo>
                  <a:pt x="894842" y="3809"/>
                </a:moveTo>
                <a:lnTo>
                  <a:pt x="850773" y="3809"/>
                </a:lnTo>
                <a:lnTo>
                  <a:pt x="850773" y="221995"/>
                </a:lnTo>
                <a:lnTo>
                  <a:pt x="894842" y="221995"/>
                </a:lnTo>
                <a:lnTo>
                  <a:pt x="894842" y="3809"/>
                </a:lnTo>
                <a:close/>
              </a:path>
              <a:path w="1348739" h="226060">
                <a:moveTo>
                  <a:pt x="1034034" y="0"/>
                </a:moveTo>
                <a:lnTo>
                  <a:pt x="986917" y="8635"/>
                </a:lnTo>
                <a:lnTo>
                  <a:pt x="952654" y="35129"/>
                </a:lnTo>
                <a:lnTo>
                  <a:pt x="934069" y="70221"/>
                </a:lnTo>
                <a:lnTo>
                  <a:pt x="928497" y="114172"/>
                </a:lnTo>
                <a:lnTo>
                  <a:pt x="930284" y="138846"/>
                </a:lnTo>
                <a:lnTo>
                  <a:pt x="944624" y="179716"/>
                </a:lnTo>
                <a:lnTo>
                  <a:pt x="972819" y="208962"/>
                </a:lnTo>
                <a:lnTo>
                  <a:pt x="1011491" y="223821"/>
                </a:lnTo>
                <a:lnTo>
                  <a:pt x="1034542" y="225678"/>
                </a:lnTo>
                <a:lnTo>
                  <a:pt x="1057405" y="223819"/>
                </a:lnTo>
                <a:lnTo>
                  <a:pt x="1077817" y="218233"/>
                </a:lnTo>
                <a:lnTo>
                  <a:pt x="1095799" y="208909"/>
                </a:lnTo>
                <a:lnTo>
                  <a:pt x="1111377" y="195833"/>
                </a:lnTo>
                <a:lnTo>
                  <a:pt x="1117420" y="187959"/>
                </a:lnTo>
                <a:lnTo>
                  <a:pt x="1034415" y="187959"/>
                </a:lnTo>
                <a:lnTo>
                  <a:pt x="1021842" y="186769"/>
                </a:lnTo>
                <a:lnTo>
                  <a:pt x="983480" y="158190"/>
                </a:lnTo>
                <a:lnTo>
                  <a:pt x="973929" y="114172"/>
                </a:lnTo>
                <a:lnTo>
                  <a:pt x="973866" y="112140"/>
                </a:lnTo>
                <a:lnTo>
                  <a:pt x="974883" y="95053"/>
                </a:lnTo>
                <a:lnTo>
                  <a:pt x="990600" y="56387"/>
                </a:lnTo>
                <a:lnTo>
                  <a:pt x="1034415" y="37718"/>
                </a:lnTo>
                <a:lnTo>
                  <a:pt x="1117103" y="37718"/>
                </a:lnTo>
                <a:lnTo>
                  <a:pt x="1111123" y="29971"/>
                </a:lnTo>
                <a:lnTo>
                  <a:pt x="1095452" y="16877"/>
                </a:lnTo>
                <a:lnTo>
                  <a:pt x="1077388" y="7508"/>
                </a:lnTo>
                <a:lnTo>
                  <a:pt x="1056919" y="1879"/>
                </a:lnTo>
                <a:lnTo>
                  <a:pt x="1034034" y="0"/>
                </a:lnTo>
                <a:close/>
              </a:path>
              <a:path w="1348739" h="226060">
                <a:moveTo>
                  <a:pt x="1117103" y="37718"/>
                </a:moveTo>
                <a:lnTo>
                  <a:pt x="1034415" y="37718"/>
                </a:lnTo>
                <a:lnTo>
                  <a:pt x="1047367" y="38863"/>
                </a:lnTo>
                <a:lnTo>
                  <a:pt x="1058973" y="42306"/>
                </a:lnTo>
                <a:lnTo>
                  <a:pt x="1090501" y="79375"/>
                </a:lnTo>
                <a:lnTo>
                  <a:pt x="1094613" y="112140"/>
                </a:lnTo>
                <a:lnTo>
                  <a:pt x="1093545" y="129907"/>
                </a:lnTo>
                <a:lnTo>
                  <a:pt x="1077722" y="169036"/>
                </a:lnTo>
                <a:lnTo>
                  <a:pt x="1034415" y="187959"/>
                </a:lnTo>
                <a:lnTo>
                  <a:pt x="1117420" y="187959"/>
                </a:lnTo>
                <a:lnTo>
                  <a:pt x="1123951" y="179451"/>
                </a:lnTo>
                <a:lnTo>
                  <a:pt x="1132919" y="160210"/>
                </a:lnTo>
                <a:lnTo>
                  <a:pt x="1138291" y="138112"/>
                </a:lnTo>
                <a:lnTo>
                  <a:pt x="1140006" y="114172"/>
                </a:lnTo>
                <a:lnTo>
                  <a:pt x="1140006" y="112140"/>
                </a:lnTo>
                <a:lnTo>
                  <a:pt x="1138269" y="87961"/>
                </a:lnTo>
                <a:lnTo>
                  <a:pt x="1132840" y="65706"/>
                </a:lnTo>
                <a:lnTo>
                  <a:pt x="1123791" y="46380"/>
                </a:lnTo>
                <a:lnTo>
                  <a:pt x="1117103" y="37718"/>
                </a:lnTo>
                <a:close/>
              </a:path>
              <a:path w="1348739" h="226060">
                <a:moveTo>
                  <a:pt x="1218438" y="3809"/>
                </a:moveTo>
                <a:lnTo>
                  <a:pt x="1175639" y="3809"/>
                </a:lnTo>
                <a:lnTo>
                  <a:pt x="1175639" y="221995"/>
                </a:lnTo>
                <a:lnTo>
                  <a:pt x="1216533" y="221995"/>
                </a:lnTo>
                <a:lnTo>
                  <a:pt x="1216533" y="79628"/>
                </a:lnTo>
                <a:lnTo>
                  <a:pt x="1264907" y="79628"/>
                </a:lnTo>
                <a:lnTo>
                  <a:pt x="1218438" y="3809"/>
                </a:lnTo>
                <a:close/>
              </a:path>
              <a:path w="1348739" h="226060">
                <a:moveTo>
                  <a:pt x="1264907" y="79628"/>
                </a:moveTo>
                <a:lnTo>
                  <a:pt x="1216533" y="79628"/>
                </a:lnTo>
                <a:lnTo>
                  <a:pt x="1304544" y="221995"/>
                </a:lnTo>
                <a:lnTo>
                  <a:pt x="1348740" y="221995"/>
                </a:lnTo>
                <a:lnTo>
                  <a:pt x="1348740" y="149478"/>
                </a:lnTo>
                <a:lnTo>
                  <a:pt x="1307719" y="149478"/>
                </a:lnTo>
                <a:lnTo>
                  <a:pt x="1264907" y="79628"/>
                </a:lnTo>
                <a:close/>
              </a:path>
              <a:path w="1348739" h="226060">
                <a:moveTo>
                  <a:pt x="1348740" y="3809"/>
                </a:moveTo>
                <a:lnTo>
                  <a:pt x="1307719" y="3809"/>
                </a:lnTo>
                <a:lnTo>
                  <a:pt x="1307719" y="149478"/>
                </a:lnTo>
                <a:lnTo>
                  <a:pt x="1348740" y="149478"/>
                </a:lnTo>
                <a:lnTo>
                  <a:pt x="134874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463421" y="4357496"/>
            <a:ext cx="14128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400" spc="-15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2400" spc="-15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400" spc="0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27926" y="5922492"/>
            <a:ext cx="2327414" cy="225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482295" y="5815076"/>
            <a:ext cx="23939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F00"/>
                </a:solidFill>
                <a:latin typeface="Arial"/>
                <a:cs typeface="Arial"/>
              </a:rPr>
              <a:t>“PERMISSIBLE”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625" y="461898"/>
            <a:ext cx="2235835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 b="1">
                <a:solidFill>
                  <a:srgbClr val="229079"/>
                </a:solidFill>
                <a:latin typeface="Calibri"/>
                <a:cs typeface="Calibri"/>
              </a:rPr>
              <a:t>Obj</a:t>
            </a:r>
            <a:r>
              <a:rPr dirty="0" sz="4400" spc="0" b="1">
                <a:solidFill>
                  <a:srgbClr val="229079"/>
                </a:solidFill>
                <a:latin typeface="Calibri"/>
                <a:cs typeface="Calibri"/>
              </a:rPr>
              <a:t>e</a:t>
            </a:r>
            <a:r>
              <a:rPr dirty="0" sz="4400" spc="-5" b="1">
                <a:solidFill>
                  <a:srgbClr val="229079"/>
                </a:solidFill>
                <a:latin typeface="Calibri"/>
                <a:cs typeface="Calibri"/>
              </a:rPr>
              <a:t>cti</a:t>
            </a:r>
            <a:r>
              <a:rPr dirty="0" sz="4400" spc="-30" b="1">
                <a:solidFill>
                  <a:srgbClr val="229079"/>
                </a:solidFill>
                <a:latin typeface="Calibri"/>
                <a:cs typeface="Calibri"/>
              </a:rPr>
              <a:t>v</a:t>
            </a:r>
            <a:r>
              <a:rPr dirty="0" sz="4400" b="1">
                <a:solidFill>
                  <a:srgbClr val="22907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5625" y="1607947"/>
            <a:ext cx="1006602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145">
                <a:latin typeface="Calibri"/>
                <a:cs typeface="Calibri"/>
              </a:rPr>
              <a:t>To </a:t>
            </a:r>
            <a:r>
              <a:rPr dirty="0" sz="3200" spc="-10">
                <a:latin typeface="Calibri"/>
                <a:cs typeface="Calibri"/>
              </a:rPr>
              <a:t>provide </a:t>
            </a:r>
            <a:r>
              <a:rPr dirty="0" sz="3200" spc="-5">
                <a:latin typeface="Calibri"/>
                <a:cs typeface="Calibri"/>
              </a:rPr>
              <a:t>an overview of </a:t>
            </a:r>
            <a:r>
              <a:rPr dirty="0" sz="3200">
                <a:latin typeface="Calibri"/>
                <a:cs typeface="Calibri"/>
              </a:rPr>
              <a:t>MIOSHA </a:t>
            </a:r>
            <a:r>
              <a:rPr dirty="0" sz="3200" spc="-20">
                <a:latin typeface="Calibri"/>
                <a:cs typeface="Calibri"/>
              </a:rPr>
              <a:t>Part </a:t>
            </a:r>
            <a:r>
              <a:rPr dirty="0" sz="3200" spc="-5">
                <a:latin typeface="Calibri"/>
                <a:cs typeface="Calibri"/>
              </a:rPr>
              <a:t>590, </a:t>
            </a:r>
            <a:r>
              <a:rPr dirty="0" sz="3200" spc="-10">
                <a:latin typeface="Calibri"/>
                <a:cs typeface="Calibri"/>
              </a:rPr>
              <a:t>Silica </a:t>
            </a:r>
            <a:r>
              <a:rPr dirty="0" sz="3200">
                <a:latin typeface="Calibri"/>
                <a:cs typeface="Calibri"/>
              </a:rPr>
              <a:t>in </a:t>
            </a:r>
            <a:r>
              <a:rPr dirty="0" sz="3200" spc="-10">
                <a:latin typeface="Calibri"/>
                <a:cs typeface="Calibri"/>
              </a:rPr>
              <a:t>General  </a:t>
            </a:r>
            <a:r>
              <a:rPr dirty="0" sz="3200" spc="-5">
                <a:latin typeface="Calibri"/>
                <a:cs typeface="Calibri"/>
              </a:rPr>
              <a:t>Industry and </a:t>
            </a:r>
            <a:r>
              <a:rPr dirty="0" sz="3200">
                <a:latin typeface="Calibri"/>
                <a:cs typeface="Calibri"/>
              </a:rPr>
              <a:t>MIOSHA </a:t>
            </a:r>
            <a:r>
              <a:rPr dirty="0" sz="3200" spc="-20">
                <a:latin typeface="Calibri"/>
                <a:cs typeface="Calibri"/>
              </a:rPr>
              <a:t>Part </a:t>
            </a:r>
            <a:r>
              <a:rPr dirty="0" sz="3200">
                <a:latin typeface="Calibri"/>
                <a:cs typeface="Calibri"/>
              </a:rPr>
              <a:t>690, </a:t>
            </a:r>
            <a:r>
              <a:rPr dirty="0" sz="3200" spc="-5">
                <a:latin typeface="Calibri"/>
                <a:cs typeface="Calibri"/>
              </a:rPr>
              <a:t>Silica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8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Construction.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6527" y="2542069"/>
            <a:ext cx="6262115" cy="3704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71600" y="2737104"/>
            <a:ext cx="5692140" cy="3134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72400" y="2542069"/>
            <a:ext cx="3934967" cy="3668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67471" y="2737104"/>
            <a:ext cx="3364991" cy="3098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970257" y="6587743"/>
            <a:ext cx="1555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05">
              <a:lnSpc>
                <a:spcPts val="1240"/>
              </a:lnSpc>
            </a:pPr>
            <a:fld id="{81D60167-4931-47E6-BA6A-407CBD079E47}" type="slidenum">
              <a:rPr dirty="0" sz="1200"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25" y="461898"/>
            <a:ext cx="786510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Exposure Assessment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 spc="-15"/>
              <a:t>Control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05233" y="6587743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64769" rIns="0" bIns="0" rtlCol="0" vert="horz">
            <a:spAutoFit/>
          </a:bodyPr>
          <a:lstStyle/>
          <a:p>
            <a:pPr marL="403860">
              <a:lnSpc>
                <a:spcPct val="100000"/>
              </a:lnSpc>
              <a:spcBef>
                <a:spcPts val="509"/>
              </a:spcBef>
            </a:pPr>
            <a:r>
              <a:rPr dirty="0" spc="-15"/>
              <a:t>Part </a:t>
            </a:r>
            <a:r>
              <a:rPr dirty="0"/>
              <a:t>590, </a:t>
            </a:r>
            <a:r>
              <a:rPr dirty="0" spc="-15"/>
              <a:t>General</a:t>
            </a:r>
            <a:r>
              <a:rPr dirty="0" spc="-30"/>
              <a:t> </a:t>
            </a:r>
            <a:r>
              <a:rPr dirty="0" spc="-5"/>
              <a:t>Industry</a:t>
            </a: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 b="0" u="none">
                <a:solidFill>
                  <a:srgbClr val="000000"/>
                </a:solidFill>
                <a:latin typeface="Calibri"/>
                <a:cs typeface="Calibri"/>
              </a:rPr>
              <a:t>Permissible </a:t>
            </a:r>
            <a:r>
              <a:rPr dirty="0" sz="2800" spc="-20" b="0" u="none">
                <a:solidFill>
                  <a:srgbClr val="000000"/>
                </a:solidFill>
                <a:latin typeface="Calibri"/>
                <a:cs typeface="Calibri"/>
              </a:rPr>
              <a:t>exposure </a:t>
            </a:r>
            <a:r>
              <a:rPr dirty="0" sz="2800" spc="-10" b="0" u="none">
                <a:solidFill>
                  <a:srgbClr val="000000"/>
                </a:solidFill>
                <a:latin typeface="Calibri"/>
                <a:cs typeface="Calibri"/>
              </a:rPr>
              <a:t>limit</a:t>
            </a:r>
            <a:r>
              <a:rPr dirty="0" sz="2800" spc="90" b="0" u="none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0" u="none">
                <a:solidFill>
                  <a:srgbClr val="000000"/>
                </a:solidFill>
                <a:latin typeface="Calibri"/>
                <a:cs typeface="Calibri"/>
              </a:rPr>
              <a:t>(PEL)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 b="0" u="none">
                <a:solidFill>
                  <a:srgbClr val="000000"/>
                </a:solidFill>
                <a:latin typeface="Calibri"/>
                <a:cs typeface="Calibri"/>
              </a:rPr>
              <a:t>Exposure</a:t>
            </a:r>
            <a:r>
              <a:rPr dirty="0" sz="2800" spc="-30" b="0" u="none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0" u="none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 b="0" u="none">
                <a:solidFill>
                  <a:srgbClr val="000000"/>
                </a:solidFill>
                <a:latin typeface="Calibri"/>
                <a:cs typeface="Calibri"/>
              </a:rPr>
              <a:t>Regulated</a:t>
            </a:r>
            <a:r>
              <a:rPr dirty="0" sz="2800" spc="-70" b="0" u="none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0" u="none">
                <a:solidFill>
                  <a:srgbClr val="000000"/>
                </a:solidFill>
                <a:latin typeface="Calibri"/>
                <a:cs typeface="Calibri"/>
              </a:rPr>
              <a:t>areas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0" u="none">
                <a:solidFill>
                  <a:srgbClr val="000000"/>
                </a:solidFill>
                <a:latin typeface="Calibri"/>
                <a:cs typeface="Calibri"/>
              </a:rPr>
              <a:t>Methods of</a:t>
            </a:r>
            <a:r>
              <a:rPr dirty="0" sz="2800" spc="-45" b="0" u="none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0" u="none">
                <a:solidFill>
                  <a:srgbClr val="000000"/>
                </a:solidFill>
                <a:latin typeface="Calibri"/>
                <a:cs typeface="Calibri"/>
              </a:rPr>
              <a:t>control: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ts val="2735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Engineering and </a:t>
            </a:r>
            <a:r>
              <a:rPr dirty="0" sz="2400" spc="-10">
                <a:latin typeface="Calibri"/>
                <a:cs typeface="Calibri"/>
              </a:rPr>
              <a:t>work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practice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735"/>
              </a:lnSpc>
            </a:pPr>
            <a:r>
              <a:rPr dirty="0" sz="2400" spc="-15" b="0" u="none">
                <a:solidFill>
                  <a:srgbClr val="000000"/>
                </a:solidFill>
                <a:latin typeface="Calibri"/>
                <a:cs typeface="Calibri"/>
              </a:rPr>
              <a:t>controls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20">
                <a:latin typeface="Calibri"/>
                <a:cs typeface="Calibri"/>
              </a:rPr>
              <a:t>Written </a:t>
            </a:r>
            <a:r>
              <a:rPr dirty="0" sz="2400" spc="-15">
                <a:latin typeface="Calibri"/>
                <a:cs typeface="Calibri"/>
              </a:rPr>
              <a:t>exposure control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Abrasive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blasting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7102" y="4427982"/>
            <a:ext cx="9715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…</a:t>
            </a:r>
            <a:r>
              <a:rPr dirty="0" sz="2800" b="1">
                <a:latin typeface="Calibri"/>
                <a:cs typeface="Calibri"/>
              </a:rPr>
              <a:t>O</a:t>
            </a:r>
            <a:r>
              <a:rPr dirty="0" sz="2800" spc="-5" b="1">
                <a:latin typeface="Calibri"/>
                <a:cs typeface="Calibri"/>
              </a:rPr>
              <a:t>R…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7102" y="1507485"/>
            <a:ext cx="4838065" cy="505269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728345">
              <a:lnSpc>
                <a:spcPct val="100000"/>
              </a:lnSpc>
              <a:spcBef>
                <a:spcPts val="509"/>
              </a:spcBef>
            </a:pPr>
            <a:r>
              <a:rPr dirty="0" sz="3200" spc="-15" b="1" u="heavy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 b="1" u="heavy">
                <a:solidFill>
                  <a:srgbClr val="0000FF"/>
                </a:solidFill>
                <a:latin typeface="Calibri"/>
                <a:cs typeface="Calibri"/>
              </a:rPr>
              <a:t>690,</a:t>
            </a:r>
            <a:r>
              <a:rPr dirty="0" sz="3200" spc="-35" b="1" u="heavy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 b="1" u="heavy">
                <a:solidFill>
                  <a:srgbClr val="0000FF"/>
                </a:solidFill>
                <a:latin typeface="Calibri"/>
                <a:cs typeface="Calibri"/>
              </a:rPr>
              <a:t>Construction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  <a:tab pos="355600" algn="l"/>
                <a:tab pos="3683635" algn="l"/>
              </a:tabLst>
            </a:pPr>
            <a:r>
              <a:rPr dirty="0" sz="2800" spc="-5" b="1">
                <a:latin typeface="Calibri"/>
                <a:cs typeface="Calibri"/>
              </a:rPr>
              <a:t>29 </a:t>
            </a:r>
            <a:r>
              <a:rPr dirty="0" sz="2800" spc="-10" b="1">
                <a:latin typeface="Calibri"/>
                <a:cs typeface="Calibri"/>
              </a:rPr>
              <a:t>CFR</a:t>
            </a:r>
            <a:r>
              <a:rPr dirty="0" sz="2800" spc="5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1926.1153</a:t>
            </a:r>
            <a:r>
              <a:rPr dirty="0" sz="2800" spc="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(c)</a:t>
            </a:r>
            <a:r>
              <a:rPr dirty="0" sz="2800">
                <a:latin typeface="Calibri"/>
                <a:cs typeface="Calibri"/>
              </a:rPr>
              <a:t>:	</a:t>
            </a:r>
            <a:r>
              <a:rPr dirty="0" sz="2800" spc="-50">
                <a:latin typeface="Calibri"/>
                <a:cs typeface="Calibri"/>
              </a:rPr>
              <a:t>Table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45">
                <a:latin typeface="Calibri"/>
                <a:cs typeface="Calibri"/>
              </a:rPr>
              <a:t>Table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lvl="1" marL="756285" marR="29209" indent="-286385">
              <a:lnSpc>
                <a:spcPts val="259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Means </a:t>
            </a:r>
            <a:r>
              <a:rPr dirty="0" sz="2400" spc="-10">
                <a:latin typeface="Calibri"/>
                <a:cs typeface="Calibri"/>
              </a:rPr>
              <a:t>of exhaust, wet </a:t>
            </a:r>
            <a:r>
              <a:rPr dirty="0" sz="2400" spc="-5">
                <a:latin typeface="Calibri"/>
                <a:cs typeface="Calibri"/>
              </a:rPr>
              <a:t>methods,  and enclosed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cabs/booths</a:t>
            </a:r>
            <a:endParaRPr sz="2400">
              <a:latin typeface="Calibri"/>
              <a:cs typeface="Calibri"/>
            </a:endParaRPr>
          </a:p>
          <a:p>
            <a:pPr lvl="1" marL="756285" marR="5080" indent="-286385">
              <a:lnSpc>
                <a:spcPts val="2600"/>
              </a:lnSpc>
              <a:spcBef>
                <a:spcPts val="56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latin typeface="Calibri"/>
                <a:cs typeface="Calibri"/>
              </a:rPr>
              <a:t>Multiple </a:t>
            </a:r>
            <a:r>
              <a:rPr dirty="0" sz="2400" spc="-40">
                <a:latin typeface="Calibri"/>
                <a:cs typeface="Calibri"/>
              </a:rPr>
              <a:t>Table </a:t>
            </a:r>
            <a:r>
              <a:rPr dirty="0" sz="2400">
                <a:latin typeface="Calibri"/>
                <a:cs typeface="Calibri"/>
              </a:rPr>
              <a:t>1 </a:t>
            </a:r>
            <a:r>
              <a:rPr dirty="0" sz="2400" spc="-10">
                <a:latin typeface="Calibri"/>
                <a:cs typeface="Calibri"/>
              </a:rPr>
              <a:t>tasks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performed  </a:t>
            </a:r>
            <a:r>
              <a:rPr dirty="0" sz="2400" spc="-5">
                <a:latin typeface="Calibri"/>
                <a:cs typeface="Calibri"/>
              </a:rPr>
              <a:t>during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10">
                <a:latin typeface="Calibri"/>
                <a:cs typeface="Calibri"/>
              </a:rPr>
              <a:t>work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shift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–"/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latin typeface="Calibri"/>
                <a:cs typeface="Calibri"/>
              </a:rPr>
              <a:t>29 CFR 1926.1153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(d)</a:t>
            </a:r>
            <a:r>
              <a:rPr dirty="0" sz="280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Permissible </a:t>
            </a:r>
            <a:r>
              <a:rPr dirty="0" sz="2400" spc="-15">
                <a:latin typeface="Calibri"/>
                <a:cs typeface="Calibri"/>
              </a:rPr>
              <a:t>exposure </a:t>
            </a:r>
            <a:r>
              <a:rPr dirty="0" sz="2400">
                <a:latin typeface="Calibri"/>
                <a:cs typeface="Calibri"/>
              </a:rPr>
              <a:t>limit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(PEL)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Exposure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assessment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Methods 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compliance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84499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Specified </a:t>
            </a:r>
            <a:r>
              <a:rPr dirty="0" spc="-5"/>
              <a:t>Exposure </a:t>
            </a:r>
            <a:r>
              <a:rPr dirty="0" spc="-15"/>
              <a:t>Control</a:t>
            </a:r>
            <a:r>
              <a:rPr dirty="0" spc="-75"/>
              <a:t> </a:t>
            </a:r>
            <a:r>
              <a:rPr dirty="0" spc="-5"/>
              <a:t>Methods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681184"/>
            <a:ext cx="10010775" cy="5662295"/>
          </a:xfrm>
          <a:prstGeom prst="rect">
            <a:avLst/>
          </a:prstGeom>
        </p:spPr>
        <p:txBody>
          <a:bodyPr wrap="square" lIns="0" tIns="231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-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(c)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1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 spc="-20" b="1" i="1">
                <a:latin typeface="Calibri"/>
                <a:cs typeface="Calibri"/>
              </a:rPr>
              <a:t>For </a:t>
            </a:r>
            <a:r>
              <a:rPr dirty="0" sz="2700" b="1" i="1">
                <a:latin typeface="Calibri"/>
                <a:cs typeface="Calibri"/>
              </a:rPr>
              <a:t>each </a:t>
            </a:r>
            <a:r>
              <a:rPr dirty="0" sz="2700" spc="-5" b="1" i="1">
                <a:latin typeface="Calibri"/>
                <a:cs typeface="Calibri"/>
              </a:rPr>
              <a:t>employee engaged </a:t>
            </a:r>
            <a:r>
              <a:rPr dirty="0" sz="2700" b="1" i="1">
                <a:latin typeface="Calibri"/>
                <a:cs typeface="Calibri"/>
              </a:rPr>
              <a:t>in a </a:t>
            </a:r>
            <a:r>
              <a:rPr dirty="0" sz="2700" spc="-15" b="1" i="1">
                <a:latin typeface="Calibri"/>
                <a:cs typeface="Calibri"/>
              </a:rPr>
              <a:t>task </a:t>
            </a:r>
            <a:r>
              <a:rPr dirty="0" sz="2700" spc="-5" b="1" i="1">
                <a:latin typeface="Calibri"/>
                <a:cs typeface="Calibri"/>
              </a:rPr>
              <a:t>identified on </a:t>
            </a:r>
            <a:r>
              <a:rPr dirty="0" sz="2700" spc="-45" b="1" i="1">
                <a:latin typeface="Calibri"/>
                <a:cs typeface="Calibri"/>
              </a:rPr>
              <a:t>Table </a:t>
            </a:r>
            <a:r>
              <a:rPr dirty="0" sz="2700" spc="0" b="1" i="1">
                <a:latin typeface="Calibri"/>
                <a:cs typeface="Calibri"/>
              </a:rPr>
              <a:t>1</a:t>
            </a:r>
            <a:r>
              <a:rPr dirty="0" sz="2700" spc="0" i="1">
                <a:latin typeface="Calibri"/>
                <a:cs typeface="Calibri"/>
              </a:rPr>
              <a:t>, </a:t>
            </a:r>
            <a:r>
              <a:rPr dirty="0" sz="2700" i="1">
                <a:latin typeface="Calibri"/>
                <a:cs typeface="Calibri"/>
              </a:rPr>
              <a:t>the  </a:t>
            </a:r>
            <a:r>
              <a:rPr dirty="0" sz="2700" spc="-5" i="1">
                <a:latin typeface="Calibri"/>
                <a:cs typeface="Calibri"/>
              </a:rPr>
              <a:t>employer shall </a:t>
            </a:r>
            <a:r>
              <a:rPr dirty="0" sz="2700" spc="-5" b="1" i="1">
                <a:latin typeface="Calibri"/>
                <a:cs typeface="Calibri"/>
              </a:rPr>
              <a:t>fully </a:t>
            </a:r>
            <a:r>
              <a:rPr dirty="0" sz="2700" b="1" i="1">
                <a:latin typeface="Calibri"/>
                <a:cs typeface="Calibri"/>
              </a:rPr>
              <a:t>and </a:t>
            </a:r>
            <a:r>
              <a:rPr dirty="0" sz="2700" spc="-5" b="1" i="1">
                <a:latin typeface="Calibri"/>
                <a:cs typeface="Calibri"/>
              </a:rPr>
              <a:t>properly implement </a:t>
            </a:r>
            <a:r>
              <a:rPr dirty="0" sz="2700" b="1" i="1">
                <a:latin typeface="Calibri"/>
                <a:cs typeface="Calibri"/>
              </a:rPr>
              <a:t>the </a:t>
            </a:r>
            <a:r>
              <a:rPr dirty="0" sz="2700" spc="-5" b="1" i="1">
                <a:latin typeface="Calibri"/>
                <a:cs typeface="Calibri"/>
              </a:rPr>
              <a:t>engineering  </a:t>
            </a:r>
            <a:r>
              <a:rPr dirty="0" sz="2700" spc="-5" b="1" i="1">
                <a:latin typeface="Calibri"/>
                <a:cs typeface="Calibri"/>
              </a:rPr>
              <a:t>controls, work practices, </a:t>
            </a:r>
            <a:r>
              <a:rPr dirty="0" sz="2700" b="1" i="1">
                <a:latin typeface="Calibri"/>
                <a:cs typeface="Calibri"/>
              </a:rPr>
              <a:t>and </a:t>
            </a:r>
            <a:r>
              <a:rPr dirty="0" sz="2700" spc="-5" b="1" i="1">
                <a:latin typeface="Calibri"/>
                <a:cs typeface="Calibri"/>
              </a:rPr>
              <a:t>respiratory protection specified </a:t>
            </a:r>
            <a:r>
              <a:rPr dirty="0" sz="2700" spc="-15" b="1" i="1">
                <a:latin typeface="Calibri"/>
                <a:cs typeface="Calibri"/>
              </a:rPr>
              <a:t>for </a:t>
            </a:r>
            <a:r>
              <a:rPr dirty="0" sz="2700" b="1" i="1">
                <a:latin typeface="Calibri"/>
                <a:cs typeface="Calibri"/>
              </a:rPr>
              <a:t>the  </a:t>
            </a:r>
            <a:r>
              <a:rPr dirty="0" sz="2700" spc="-10" b="1" i="1">
                <a:latin typeface="Calibri"/>
                <a:cs typeface="Calibri"/>
              </a:rPr>
              <a:t>task </a:t>
            </a:r>
            <a:r>
              <a:rPr dirty="0" sz="2700" b="1" i="1">
                <a:latin typeface="Calibri"/>
                <a:cs typeface="Calibri"/>
              </a:rPr>
              <a:t>on </a:t>
            </a:r>
            <a:r>
              <a:rPr dirty="0" sz="2700" spc="-45" b="1" i="1">
                <a:latin typeface="Calibri"/>
                <a:cs typeface="Calibri"/>
              </a:rPr>
              <a:t>Table </a:t>
            </a:r>
            <a:r>
              <a:rPr dirty="0" sz="2700" b="1" i="1">
                <a:latin typeface="Calibri"/>
                <a:cs typeface="Calibri"/>
              </a:rPr>
              <a:t>1</a:t>
            </a:r>
            <a:r>
              <a:rPr dirty="0" sz="2700" i="1">
                <a:latin typeface="Calibri"/>
                <a:cs typeface="Calibri"/>
              </a:rPr>
              <a:t>, </a:t>
            </a:r>
            <a:r>
              <a:rPr dirty="0" sz="2700" spc="-5" i="1">
                <a:latin typeface="Calibri"/>
                <a:cs typeface="Calibri"/>
              </a:rPr>
              <a:t>unless </a:t>
            </a:r>
            <a:r>
              <a:rPr dirty="0" sz="2700" i="1">
                <a:latin typeface="Calibri"/>
                <a:cs typeface="Calibri"/>
              </a:rPr>
              <a:t>the </a:t>
            </a:r>
            <a:r>
              <a:rPr dirty="0" sz="2700" spc="-5" i="1">
                <a:latin typeface="Calibri"/>
                <a:cs typeface="Calibri"/>
              </a:rPr>
              <a:t>employer </a:t>
            </a:r>
            <a:r>
              <a:rPr dirty="0" sz="2700" i="1">
                <a:latin typeface="Calibri"/>
                <a:cs typeface="Calibri"/>
              </a:rPr>
              <a:t>assesses </a:t>
            </a:r>
            <a:r>
              <a:rPr dirty="0" sz="2700" spc="-5" i="1">
                <a:latin typeface="Calibri"/>
                <a:cs typeface="Calibri"/>
              </a:rPr>
              <a:t>and </a:t>
            </a:r>
            <a:r>
              <a:rPr dirty="0" sz="2700" i="1">
                <a:latin typeface="Calibri"/>
                <a:cs typeface="Calibri"/>
              </a:rPr>
              <a:t>limits </a:t>
            </a:r>
            <a:r>
              <a:rPr dirty="0" sz="2700" spc="-10" i="1">
                <a:latin typeface="Calibri"/>
                <a:cs typeface="Calibri"/>
              </a:rPr>
              <a:t>the </a:t>
            </a:r>
            <a:r>
              <a:rPr dirty="0" sz="2700" spc="-15" i="1">
                <a:latin typeface="Calibri"/>
                <a:cs typeface="Calibri"/>
              </a:rPr>
              <a:t>exposure  </a:t>
            </a:r>
            <a:r>
              <a:rPr dirty="0" sz="2700" spc="-5" i="1">
                <a:latin typeface="Calibri"/>
                <a:cs typeface="Calibri"/>
              </a:rPr>
              <a:t>of </a:t>
            </a:r>
            <a:r>
              <a:rPr dirty="0" sz="2700" i="1">
                <a:latin typeface="Calibri"/>
                <a:cs typeface="Calibri"/>
              </a:rPr>
              <a:t>the </a:t>
            </a:r>
            <a:r>
              <a:rPr dirty="0" sz="2700" spc="-10" i="1">
                <a:latin typeface="Calibri"/>
                <a:cs typeface="Calibri"/>
              </a:rPr>
              <a:t>employee </a:t>
            </a:r>
            <a:r>
              <a:rPr dirty="0" sz="2700" spc="-20" i="1">
                <a:latin typeface="Calibri"/>
                <a:cs typeface="Calibri"/>
              </a:rPr>
              <a:t>to </a:t>
            </a:r>
            <a:r>
              <a:rPr dirty="0" sz="2700" spc="-5" i="1">
                <a:latin typeface="Calibri"/>
                <a:cs typeface="Calibri"/>
              </a:rPr>
              <a:t>respirable </a:t>
            </a:r>
            <a:r>
              <a:rPr dirty="0" sz="2700" spc="-10" i="1">
                <a:latin typeface="Calibri"/>
                <a:cs typeface="Calibri"/>
              </a:rPr>
              <a:t>crystalline </a:t>
            </a:r>
            <a:r>
              <a:rPr dirty="0" sz="2700" spc="-5" i="1">
                <a:latin typeface="Calibri"/>
                <a:cs typeface="Calibri"/>
              </a:rPr>
              <a:t>silica </a:t>
            </a:r>
            <a:r>
              <a:rPr dirty="0" sz="2700" i="1">
                <a:latin typeface="Calibri"/>
                <a:cs typeface="Calibri"/>
              </a:rPr>
              <a:t>in </a:t>
            </a:r>
            <a:r>
              <a:rPr dirty="0" sz="2700" spc="-10" i="1">
                <a:latin typeface="Calibri"/>
                <a:cs typeface="Calibri"/>
              </a:rPr>
              <a:t>accordance </a:t>
            </a:r>
            <a:r>
              <a:rPr dirty="0" sz="2700" i="1">
                <a:latin typeface="Calibri"/>
                <a:cs typeface="Calibri"/>
              </a:rPr>
              <a:t>with  </a:t>
            </a:r>
            <a:r>
              <a:rPr dirty="0" sz="2700" b="1" i="1">
                <a:latin typeface="Calibri"/>
                <a:cs typeface="Calibri"/>
              </a:rPr>
              <a:t>paragraph (d) </a:t>
            </a:r>
            <a:r>
              <a:rPr dirty="0" sz="2700" spc="-5" i="1">
                <a:latin typeface="Calibri"/>
                <a:cs typeface="Calibri"/>
              </a:rPr>
              <a:t>of </a:t>
            </a:r>
            <a:r>
              <a:rPr dirty="0" sz="2700" i="1">
                <a:latin typeface="Calibri"/>
                <a:cs typeface="Calibri"/>
              </a:rPr>
              <a:t>this</a:t>
            </a:r>
            <a:r>
              <a:rPr dirty="0" sz="2700" spc="-110" i="1">
                <a:latin typeface="Calibri"/>
                <a:cs typeface="Calibri"/>
              </a:rPr>
              <a:t> </a:t>
            </a:r>
            <a:r>
              <a:rPr dirty="0" sz="2700" spc="-5" i="1">
                <a:latin typeface="Calibri"/>
                <a:cs typeface="Calibri"/>
              </a:rPr>
              <a:t>section.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 spc="-10">
                <a:latin typeface="Calibri"/>
                <a:cs typeface="Calibri"/>
              </a:rPr>
              <a:t>Employees </a:t>
            </a:r>
            <a:r>
              <a:rPr dirty="0" sz="2700" spc="-20">
                <a:latin typeface="Calibri"/>
                <a:cs typeface="Calibri"/>
              </a:rPr>
              <a:t>are </a:t>
            </a:r>
            <a:r>
              <a:rPr dirty="0" sz="2700" spc="-15">
                <a:latin typeface="Calibri"/>
                <a:cs typeface="Calibri"/>
              </a:rPr>
              <a:t>“</a:t>
            </a:r>
            <a:r>
              <a:rPr dirty="0" sz="2700" spc="-15" b="1">
                <a:latin typeface="Calibri"/>
                <a:cs typeface="Calibri"/>
              </a:rPr>
              <a:t>engaged </a:t>
            </a:r>
            <a:r>
              <a:rPr dirty="0" sz="2700" b="1">
                <a:latin typeface="Calibri"/>
                <a:cs typeface="Calibri"/>
              </a:rPr>
              <a:t>in a </a:t>
            </a:r>
            <a:r>
              <a:rPr dirty="0" sz="2700" spc="-5" b="1">
                <a:latin typeface="Calibri"/>
                <a:cs typeface="Calibri"/>
              </a:rPr>
              <a:t>task</a:t>
            </a:r>
            <a:r>
              <a:rPr dirty="0" sz="2700" spc="-5">
                <a:latin typeface="Calibri"/>
                <a:cs typeface="Calibri"/>
              </a:rPr>
              <a:t>”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when:</a:t>
            </a:r>
            <a:endParaRPr sz="27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Operating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listed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equipment,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Assisting </a:t>
            </a:r>
            <a:r>
              <a:rPr dirty="0" sz="2400">
                <a:latin typeface="Calibri"/>
                <a:cs typeface="Calibri"/>
              </a:rPr>
              <a:t>with the </a:t>
            </a:r>
            <a:r>
              <a:rPr dirty="0" sz="2400" spc="-10">
                <a:latin typeface="Calibri"/>
                <a:cs typeface="Calibri"/>
              </a:rPr>
              <a:t>task,</a:t>
            </a:r>
            <a:r>
              <a:rPr dirty="0" sz="2400" spc="-1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4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Having </a:t>
            </a:r>
            <a:r>
              <a:rPr dirty="0" sz="2400" spc="-5">
                <a:latin typeface="Calibri"/>
                <a:cs typeface="Calibri"/>
              </a:rPr>
              <a:t>some </a:t>
            </a:r>
            <a:r>
              <a:rPr dirty="0" sz="2400" spc="-10">
                <a:latin typeface="Calibri"/>
                <a:cs typeface="Calibri"/>
              </a:rPr>
              <a:t>responsibility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completion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task.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08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 spc="-10">
                <a:latin typeface="Calibri"/>
                <a:cs typeface="Calibri"/>
              </a:rPr>
              <a:t>Employees </a:t>
            </a:r>
            <a:r>
              <a:rPr dirty="0" sz="2700" spc="-20">
                <a:latin typeface="Calibri"/>
                <a:cs typeface="Calibri"/>
              </a:rPr>
              <a:t>are </a:t>
            </a:r>
            <a:r>
              <a:rPr dirty="0" sz="2700" b="1">
                <a:latin typeface="Calibri"/>
                <a:cs typeface="Calibri"/>
              </a:rPr>
              <a:t>not </a:t>
            </a:r>
            <a:r>
              <a:rPr dirty="0" sz="2700" spc="-25" b="1">
                <a:latin typeface="Calibri"/>
                <a:cs typeface="Calibri"/>
              </a:rPr>
              <a:t>“engaged </a:t>
            </a:r>
            <a:r>
              <a:rPr dirty="0" sz="2700" b="1">
                <a:latin typeface="Calibri"/>
                <a:cs typeface="Calibri"/>
              </a:rPr>
              <a:t>in a </a:t>
            </a:r>
            <a:r>
              <a:rPr dirty="0" sz="2700" spc="-5" b="1">
                <a:latin typeface="Calibri"/>
                <a:cs typeface="Calibri"/>
              </a:rPr>
              <a:t>task” </a:t>
            </a:r>
            <a:r>
              <a:rPr dirty="0" sz="2700" b="1">
                <a:latin typeface="Calibri"/>
                <a:cs typeface="Calibri"/>
              </a:rPr>
              <a:t>if </a:t>
            </a:r>
            <a:r>
              <a:rPr dirty="0" sz="2700" spc="-10" b="1">
                <a:latin typeface="Calibri"/>
                <a:cs typeface="Calibri"/>
              </a:rPr>
              <a:t>they are </a:t>
            </a:r>
            <a:r>
              <a:rPr dirty="0" sz="2700" b="1">
                <a:latin typeface="Calibri"/>
                <a:cs typeface="Calibri"/>
              </a:rPr>
              <a:t>only in the</a:t>
            </a:r>
            <a:r>
              <a:rPr dirty="0" sz="2700" spc="0" b="1">
                <a:latin typeface="Calibri"/>
                <a:cs typeface="Calibri"/>
              </a:rPr>
              <a:t> </a:t>
            </a:r>
            <a:r>
              <a:rPr dirty="0" sz="2700" spc="-5" b="1">
                <a:latin typeface="Calibri"/>
                <a:cs typeface="Calibri"/>
              </a:rPr>
              <a:t>vicinity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3080"/>
              </a:lnSpc>
            </a:pPr>
            <a:r>
              <a:rPr dirty="0" sz="2700" b="1">
                <a:latin typeface="Calibri"/>
                <a:cs typeface="Calibri"/>
              </a:rPr>
              <a:t>of a</a:t>
            </a:r>
            <a:r>
              <a:rPr dirty="0" sz="2700" spc="-8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task</a:t>
            </a:r>
            <a:r>
              <a:rPr dirty="0" sz="2700" spc="-1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84499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Specified </a:t>
            </a:r>
            <a:r>
              <a:rPr dirty="0" spc="-5"/>
              <a:t>Exposure </a:t>
            </a:r>
            <a:r>
              <a:rPr dirty="0" spc="-15"/>
              <a:t>Control</a:t>
            </a:r>
            <a:r>
              <a:rPr dirty="0" spc="-75"/>
              <a:t> </a:t>
            </a:r>
            <a:r>
              <a:rPr dirty="0" spc="-5"/>
              <a:t>Methods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899286"/>
            <a:ext cx="860171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690, 1926.1153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(c)(1), </a:t>
            </a:r>
            <a:r>
              <a:rPr dirty="0" sz="3200" spc="-55">
                <a:solidFill>
                  <a:srgbClr val="0000FF"/>
                </a:solidFill>
                <a:latin typeface="Calibri"/>
                <a:cs typeface="Calibri"/>
              </a:rPr>
              <a:t>Table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dirty="0" sz="3200" spc="16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30">
                <a:solidFill>
                  <a:srgbClr val="0000FF"/>
                </a:solidFill>
                <a:latin typeface="Calibri"/>
                <a:cs typeface="Calibri"/>
              </a:rPr>
              <a:t>Equipment/Tasks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1556740"/>
            <a:ext cx="5287010" cy="392811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latin typeface="Calibri"/>
                <a:cs typeface="Calibri"/>
              </a:rPr>
              <a:t>Stationary masonry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saws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latin typeface="Calibri"/>
                <a:cs typeface="Calibri"/>
              </a:rPr>
              <a:t>Handheld power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saws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latin typeface="Calibri"/>
                <a:cs typeface="Calibri"/>
              </a:rPr>
              <a:t>Handheld power </a:t>
            </a:r>
            <a:r>
              <a:rPr dirty="0" sz="2000" spc="-10">
                <a:latin typeface="Calibri"/>
                <a:cs typeface="Calibri"/>
              </a:rPr>
              <a:t>saws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 spc="-5">
                <a:latin typeface="Calibri"/>
                <a:cs typeface="Calibri"/>
              </a:rPr>
              <a:t>cutting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fiber-cement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board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dirty="0" sz="2000" spc="-10">
                <a:latin typeface="Calibri"/>
                <a:cs typeface="Calibri"/>
              </a:rPr>
              <a:t>Walk-behind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saws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7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dirty="0" sz="2000" spc="-10">
                <a:latin typeface="Calibri"/>
                <a:cs typeface="Calibri"/>
              </a:rPr>
              <a:t>Drivable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saws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7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dirty="0" sz="2000" spc="-5">
                <a:latin typeface="Calibri"/>
                <a:cs typeface="Calibri"/>
              </a:rPr>
              <a:t>Rig-mounted </a:t>
            </a:r>
            <a:r>
              <a:rPr dirty="0" sz="2000" spc="-10">
                <a:latin typeface="Calibri"/>
                <a:cs typeface="Calibri"/>
              </a:rPr>
              <a:t>core saws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drills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dirty="0" sz="2000" spc="-5">
                <a:latin typeface="Calibri"/>
                <a:cs typeface="Calibri"/>
              </a:rPr>
              <a:t>Handheld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10">
                <a:latin typeface="Calibri"/>
                <a:cs typeface="Calibri"/>
              </a:rPr>
              <a:t>stand-mounted</a:t>
            </a:r>
            <a:r>
              <a:rPr dirty="0" sz="2000" spc="-5">
                <a:latin typeface="Calibri"/>
                <a:cs typeface="Calibri"/>
              </a:rPr>
              <a:t> drills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7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dirty="0" sz="2000" spc="-5">
                <a:latin typeface="Calibri"/>
                <a:cs typeface="Calibri"/>
              </a:rPr>
              <a:t>Dowel drilling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concrete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7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dirty="0" sz="2000" spc="-10">
                <a:latin typeface="Calibri"/>
                <a:cs typeface="Calibri"/>
              </a:rPr>
              <a:t>Vehicle-mounted </a:t>
            </a:r>
            <a:r>
              <a:rPr dirty="0" sz="2000" spc="-5">
                <a:latin typeface="Calibri"/>
                <a:cs typeface="Calibri"/>
              </a:rPr>
              <a:t>drilling rigs </a:t>
            </a:r>
            <a:r>
              <a:rPr dirty="0" sz="2000" spc="-15">
                <a:latin typeface="Calibri"/>
                <a:cs typeface="Calibri"/>
              </a:rPr>
              <a:t>for rock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concrete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5519420"/>
            <a:ext cx="527558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dirty="0" sz="2000">
                <a:latin typeface="Calibri"/>
                <a:cs typeface="Calibri"/>
              </a:rPr>
              <a:t>10.	</a:t>
            </a:r>
            <a:r>
              <a:rPr dirty="0" sz="2000" spc="-5">
                <a:latin typeface="Calibri"/>
                <a:cs typeface="Calibri"/>
              </a:rPr>
              <a:t>Jackhammers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handheld</a:t>
            </a:r>
            <a:r>
              <a:rPr dirty="0" sz="2000" spc="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powered</a:t>
            </a:r>
            <a:r>
              <a:rPr dirty="0" sz="2000">
                <a:latin typeface="Calibri"/>
                <a:cs typeface="Calibri"/>
              </a:rPr>
              <a:t> chipping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tools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3975" y="1617091"/>
            <a:ext cx="5481320" cy="4111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66420" indent="-457200">
              <a:lnSpc>
                <a:spcPct val="100000"/>
              </a:lnSpc>
              <a:spcBef>
                <a:spcPts val="100"/>
              </a:spcBef>
              <a:buAutoNum type="arabicPeriod" startAt="11"/>
              <a:tabLst>
                <a:tab pos="469900" algn="l"/>
                <a:tab pos="470534" algn="l"/>
              </a:tabLst>
            </a:pPr>
            <a:r>
              <a:rPr dirty="0" sz="2000" spc="-5">
                <a:latin typeface="Calibri"/>
                <a:cs typeface="Calibri"/>
              </a:rPr>
              <a:t>Handheld grinders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 spc="-5">
                <a:latin typeface="Calibri"/>
                <a:cs typeface="Calibri"/>
              </a:rPr>
              <a:t>mortar </a:t>
            </a:r>
            <a:r>
              <a:rPr dirty="0" sz="2000" spc="-15">
                <a:latin typeface="Calibri"/>
                <a:cs typeface="Calibri"/>
              </a:rPr>
              <a:t>removal </a:t>
            </a:r>
            <a:r>
              <a:rPr dirty="0" sz="2000" spc="-5">
                <a:latin typeface="Calibri"/>
                <a:cs typeface="Calibri"/>
              </a:rPr>
              <a:t>(i.e.,  tuckpointing)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75"/>
              </a:spcBef>
              <a:buAutoNum type="arabicPeriod" startAt="11"/>
              <a:tabLst>
                <a:tab pos="469900" algn="l"/>
                <a:tab pos="470534" algn="l"/>
              </a:tabLst>
            </a:pPr>
            <a:r>
              <a:rPr dirty="0" sz="2000" spc="-5">
                <a:latin typeface="Calibri"/>
                <a:cs typeface="Calibri"/>
              </a:rPr>
              <a:t>Handheld grinders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 spc="-5">
                <a:latin typeface="Calibri"/>
                <a:cs typeface="Calibri"/>
              </a:rPr>
              <a:t>uses other </a:t>
            </a:r>
            <a:r>
              <a:rPr dirty="0" sz="2000">
                <a:latin typeface="Calibri"/>
                <a:cs typeface="Calibri"/>
              </a:rPr>
              <a:t>than </a:t>
            </a:r>
            <a:r>
              <a:rPr dirty="0" sz="2000" spc="-10">
                <a:latin typeface="Calibri"/>
                <a:cs typeface="Calibri"/>
              </a:rPr>
              <a:t>mortar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removal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 startAt="13"/>
              <a:tabLst>
                <a:tab pos="469900" algn="l"/>
                <a:tab pos="470534" algn="l"/>
              </a:tabLst>
            </a:pPr>
            <a:r>
              <a:rPr dirty="0" sz="2000" spc="-10">
                <a:latin typeface="Calibri"/>
                <a:cs typeface="Calibri"/>
              </a:rPr>
              <a:t>Walk-behind </a:t>
            </a:r>
            <a:r>
              <a:rPr dirty="0" sz="2000" spc="-5">
                <a:latin typeface="Calibri"/>
                <a:cs typeface="Calibri"/>
              </a:rPr>
              <a:t>milling </a:t>
            </a:r>
            <a:r>
              <a:rPr dirty="0" sz="2000">
                <a:latin typeface="Calibri"/>
                <a:cs typeface="Calibri"/>
              </a:rPr>
              <a:t>machines and </a:t>
            </a:r>
            <a:r>
              <a:rPr dirty="0" sz="2000" spc="-5">
                <a:latin typeface="Calibri"/>
                <a:cs typeface="Calibri"/>
              </a:rPr>
              <a:t>floor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grinders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75"/>
              </a:spcBef>
              <a:buAutoNum type="arabicPeriod" startAt="13"/>
              <a:tabLst>
                <a:tab pos="469900" algn="l"/>
                <a:tab pos="470534" algn="l"/>
              </a:tabLst>
            </a:pPr>
            <a:r>
              <a:rPr dirty="0" sz="2000" spc="-5">
                <a:latin typeface="Calibri"/>
                <a:cs typeface="Calibri"/>
              </a:rPr>
              <a:t>Small </a:t>
            </a:r>
            <a:r>
              <a:rPr dirty="0" sz="2000" spc="-10">
                <a:latin typeface="Calibri"/>
                <a:cs typeface="Calibri"/>
              </a:rPr>
              <a:t>drivable </a:t>
            </a:r>
            <a:r>
              <a:rPr dirty="0" sz="2000" spc="-5">
                <a:latin typeface="Calibri"/>
                <a:cs typeface="Calibri"/>
              </a:rPr>
              <a:t>milling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machines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75"/>
              </a:spcBef>
              <a:buAutoNum type="arabicPeriod" startAt="13"/>
              <a:tabLst>
                <a:tab pos="469900" algn="l"/>
                <a:tab pos="470534" algn="l"/>
              </a:tabLst>
            </a:pPr>
            <a:r>
              <a:rPr dirty="0" sz="2000" spc="-10">
                <a:latin typeface="Calibri"/>
                <a:cs typeface="Calibri"/>
              </a:rPr>
              <a:t>Large drivable </a:t>
            </a:r>
            <a:r>
              <a:rPr dirty="0" sz="2000" spc="-5">
                <a:latin typeface="Calibri"/>
                <a:cs typeface="Calibri"/>
              </a:rPr>
              <a:t>milling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machines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 startAt="13"/>
              <a:tabLst>
                <a:tab pos="469900" algn="l"/>
                <a:tab pos="470534" algn="l"/>
              </a:tabLst>
            </a:pPr>
            <a:r>
              <a:rPr dirty="0" sz="2000" spc="-5">
                <a:latin typeface="Calibri"/>
                <a:cs typeface="Calibri"/>
              </a:rPr>
              <a:t>Crushing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machines</a:t>
            </a:r>
            <a:endParaRPr sz="2000">
              <a:latin typeface="Calibri"/>
              <a:cs typeface="Calibri"/>
            </a:endParaRPr>
          </a:p>
          <a:p>
            <a:pPr marL="469900" marR="374650" indent="-457200">
              <a:lnSpc>
                <a:spcPct val="100000"/>
              </a:lnSpc>
              <a:spcBef>
                <a:spcPts val="480"/>
              </a:spcBef>
              <a:buAutoNum type="arabicPeriod" startAt="13"/>
              <a:tabLst>
                <a:tab pos="469900" algn="l"/>
                <a:tab pos="470534" algn="l"/>
              </a:tabLst>
            </a:pPr>
            <a:r>
              <a:rPr dirty="0" sz="2000" spc="-10">
                <a:latin typeface="Calibri"/>
                <a:cs typeface="Calibri"/>
              </a:rPr>
              <a:t>Heavy </a:t>
            </a:r>
            <a:r>
              <a:rPr dirty="0" sz="2000" spc="-5">
                <a:latin typeface="Calibri"/>
                <a:cs typeface="Calibri"/>
              </a:rPr>
              <a:t>equipment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utility vehicles used </a:t>
            </a:r>
            <a:r>
              <a:rPr dirty="0" sz="2000" spc="-15">
                <a:latin typeface="Calibri"/>
                <a:cs typeface="Calibri"/>
              </a:rPr>
              <a:t>to  </a:t>
            </a:r>
            <a:r>
              <a:rPr dirty="0" sz="2000" spc="-10">
                <a:latin typeface="Calibri"/>
                <a:cs typeface="Calibri"/>
              </a:rPr>
              <a:t>abrade </a:t>
            </a:r>
            <a:r>
              <a:rPr dirty="0" sz="2000" spc="-5">
                <a:latin typeface="Calibri"/>
                <a:cs typeface="Calibri"/>
              </a:rPr>
              <a:t>or </a:t>
            </a:r>
            <a:r>
              <a:rPr dirty="0" sz="2000" spc="-10">
                <a:latin typeface="Calibri"/>
                <a:cs typeface="Calibri"/>
              </a:rPr>
              <a:t>fracture silica-containing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materials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 startAt="13"/>
              <a:tabLst>
                <a:tab pos="469900" algn="l"/>
                <a:tab pos="470534" algn="l"/>
              </a:tabLst>
            </a:pPr>
            <a:r>
              <a:rPr dirty="0" sz="2000" spc="-10">
                <a:latin typeface="Calibri"/>
                <a:cs typeface="Calibri"/>
              </a:rPr>
              <a:t>Heavy </a:t>
            </a:r>
            <a:r>
              <a:rPr dirty="0" sz="2000" spc="-5">
                <a:latin typeface="Calibri"/>
                <a:cs typeface="Calibri"/>
              </a:rPr>
              <a:t>equipment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utility vehicles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tasks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such as grading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excavating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538970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Example of </a:t>
            </a:r>
            <a:r>
              <a:rPr dirty="0" spc="-25"/>
              <a:t>Part </a:t>
            </a:r>
            <a:r>
              <a:rPr dirty="0"/>
              <a:t>690 </a:t>
            </a:r>
            <a:r>
              <a:rPr dirty="0" spc="-70"/>
              <a:t>Table </a:t>
            </a:r>
            <a:r>
              <a:rPr dirty="0"/>
              <a:t>1</a:t>
            </a:r>
            <a:r>
              <a:rPr dirty="0" spc="80"/>
              <a:t> </a:t>
            </a:r>
            <a:r>
              <a:rPr dirty="0" spc="-40"/>
              <a:t>Task/Activity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10" b="0">
                <a:solidFill>
                  <a:srgbClr val="000000"/>
                </a:solidFill>
                <a:latin typeface="Calibri"/>
                <a:cs typeface="Calibri"/>
              </a:rPr>
              <a:t>Stationary </a:t>
            </a: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Masonry </a:t>
            </a:r>
            <a:r>
              <a:rPr dirty="0" sz="3200" spc="-5" b="0">
                <a:solidFill>
                  <a:srgbClr val="000000"/>
                </a:solidFill>
                <a:latin typeface="Calibri"/>
                <a:cs typeface="Calibri"/>
              </a:rPr>
              <a:t>Saw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5127" y="1328882"/>
            <a:ext cx="9561576" cy="5529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0200" y="1524000"/>
            <a:ext cx="8991600" cy="5058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538970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Example of </a:t>
            </a:r>
            <a:r>
              <a:rPr dirty="0" spc="-25"/>
              <a:t>Part </a:t>
            </a:r>
            <a:r>
              <a:rPr dirty="0"/>
              <a:t>690 </a:t>
            </a:r>
            <a:r>
              <a:rPr dirty="0" spc="-70"/>
              <a:t>Table </a:t>
            </a:r>
            <a:r>
              <a:rPr dirty="0"/>
              <a:t>1</a:t>
            </a:r>
            <a:r>
              <a:rPr dirty="0" spc="80"/>
              <a:t> </a:t>
            </a:r>
            <a:r>
              <a:rPr dirty="0" spc="-40"/>
              <a:t>Task/Activity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10" b="0">
                <a:solidFill>
                  <a:srgbClr val="000000"/>
                </a:solidFill>
                <a:latin typeface="Calibri"/>
                <a:cs typeface="Calibri"/>
              </a:rPr>
              <a:t>Stationary </a:t>
            </a: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Masonry </a:t>
            </a:r>
            <a:r>
              <a:rPr dirty="0" sz="3200" spc="-5" b="0">
                <a:solidFill>
                  <a:srgbClr val="000000"/>
                </a:solidFill>
                <a:latin typeface="Calibri"/>
                <a:cs typeface="Calibri"/>
              </a:rPr>
              <a:t>Saw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62075" y="1500250"/>
          <a:ext cx="10239375" cy="5353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9072"/>
                <a:gridCol w="5596128"/>
                <a:gridCol w="1447800"/>
                <a:gridCol w="1447800"/>
              </a:tblGrid>
              <a:tr h="11049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407034" marR="153670" indent="-245745">
                        <a:lnSpc>
                          <a:spcPct val="100400"/>
                        </a:lnSpc>
                      </a:pPr>
                      <a:r>
                        <a:rPr dirty="0" sz="2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400" spc="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 or</a:t>
                      </a:r>
                      <a:r>
                        <a:rPr dirty="0" sz="2400" spc="-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2219325" marR="346710" indent="-1864360">
                        <a:lnSpc>
                          <a:spcPct val="100400"/>
                        </a:lnSpc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Engineering and 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Practice Control 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Methods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06045" marR="99060">
                        <a:lnSpc>
                          <a:spcPts val="2880"/>
                        </a:lnSpc>
                        <a:spcBef>
                          <a:spcPts val="60"/>
                        </a:spcBef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Required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Respiratory 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Protection</a:t>
                      </a:r>
                      <a:r>
                        <a:rPr dirty="0" sz="240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795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dirty="0" sz="24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604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2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≤ 4</a:t>
                      </a:r>
                      <a:r>
                        <a:rPr dirty="0" sz="200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hr/shift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2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 4</a:t>
                      </a:r>
                      <a:r>
                        <a:rPr dirty="0" sz="200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hr/shift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479800">
                <a:tc>
                  <a:txBody>
                    <a:bodyPr/>
                    <a:lstStyle/>
                    <a:p>
                      <a:pPr marL="59055">
                        <a:lnSpc>
                          <a:spcPts val="2730"/>
                        </a:lnSpc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Stationary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masonry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saws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2730"/>
                        </a:lnSpc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Use saw 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equipped with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integrated</a:t>
                      </a:r>
                      <a:r>
                        <a:rPr dirty="0" sz="24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water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delivery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system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that continuously</a:t>
                      </a:r>
                      <a:r>
                        <a:rPr dirty="0" sz="2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feeds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2400" spc="-15">
                          <a:latin typeface="Calibri"/>
                          <a:cs typeface="Calibri"/>
                        </a:rPr>
                        <a:t>water to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4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blade.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59055" marR="357505">
                        <a:lnSpc>
                          <a:spcPct val="100499"/>
                        </a:lnSpc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Operate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maintain tool 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in accordance  with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manufacturer’s instructions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to 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minimize dust</a:t>
                      </a:r>
                      <a:r>
                        <a:rPr dirty="0" sz="2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emissions.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730"/>
                        </a:lnSpc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None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730"/>
                        </a:lnSpc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None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538970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Example of </a:t>
            </a:r>
            <a:r>
              <a:rPr dirty="0" spc="-25"/>
              <a:t>Part </a:t>
            </a:r>
            <a:r>
              <a:rPr dirty="0"/>
              <a:t>690 </a:t>
            </a:r>
            <a:r>
              <a:rPr dirty="0" spc="-70"/>
              <a:t>Table </a:t>
            </a:r>
            <a:r>
              <a:rPr dirty="0"/>
              <a:t>1</a:t>
            </a:r>
            <a:r>
              <a:rPr dirty="0" spc="80"/>
              <a:t> </a:t>
            </a:r>
            <a:r>
              <a:rPr dirty="0" spc="-40"/>
              <a:t>Task/Activity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5" b="0">
                <a:solidFill>
                  <a:srgbClr val="000000"/>
                </a:solidFill>
                <a:latin typeface="Calibri"/>
                <a:cs typeface="Calibri"/>
              </a:rPr>
              <a:t>Handheld </a:t>
            </a:r>
            <a:r>
              <a:rPr dirty="0" sz="3200" spc="-20" b="0">
                <a:solidFill>
                  <a:srgbClr val="000000"/>
                </a:solidFill>
                <a:latin typeface="Calibri"/>
                <a:cs typeface="Calibri"/>
              </a:rPr>
              <a:t>Power </a:t>
            </a:r>
            <a:r>
              <a:rPr dirty="0" sz="3200" spc="-10" b="0">
                <a:solidFill>
                  <a:srgbClr val="000000"/>
                </a:solidFill>
                <a:latin typeface="Calibri"/>
                <a:cs typeface="Calibri"/>
              </a:rPr>
              <a:t>Saws </a:t>
            </a:r>
            <a:r>
              <a:rPr dirty="0" sz="3200" spc="-20" b="0">
                <a:solidFill>
                  <a:srgbClr val="000000"/>
                </a:solidFill>
                <a:latin typeface="Calibri"/>
                <a:cs typeface="Calibri"/>
              </a:rPr>
              <a:t>(any </a:t>
            </a:r>
            <a:r>
              <a:rPr dirty="0" sz="3200" spc="-5" b="0">
                <a:solidFill>
                  <a:srgbClr val="000000"/>
                </a:solidFill>
                <a:latin typeface="Calibri"/>
                <a:cs typeface="Calibri"/>
              </a:rPr>
              <a:t>blade</a:t>
            </a:r>
            <a:r>
              <a:rPr dirty="0" sz="3200" spc="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000000"/>
                </a:solidFill>
                <a:latin typeface="Calibri"/>
                <a:cs typeface="Calibri"/>
              </a:rPr>
              <a:t>diameter)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4327" y="1345640"/>
            <a:ext cx="7123176" cy="5512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19400" y="1540763"/>
            <a:ext cx="6553200" cy="494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538970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Example of </a:t>
            </a:r>
            <a:r>
              <a:rPr dirty="0" spc="-25"/>
              <a:t>Part </a:t>
            </a:r>
            <a:r>
              <a:rPr dirty="0"/>
              <a:t>690 </a:t>
            </a:r>
            <a:r>
              <a:rPr dirty="0" spc="-70"/>
              <a:t>Table </a:t>
            </a:r>
            <a:r>
              <a:rPr dirty="0"/>
              <a:t>1</a:t>
            </a:r>
            <a:r>
              <a:rPr dirty="0" spc="80"/>
              <a:t> </a:t>
            </a:r>
            <a:r>
              <a:rPr dirty="0" spc="-40"/>
              <a:t>Task/Activity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5" b="0">
                <a:solidFill>
                  <a:srgbClr val="000000"/>
                </a:solidFill>
                <a:latin typeface="Calibri"/>
                <a:cs typeface="Calibri"/>
              </a:rPr>
              <a:t>Handheld </a:t>
            </a:r>
            <a:r>
              <a:rPr dirty="0" sz="3200" spc="-20" b="0">
                <a:solidFill>
                  <a:srgbClr val="000000"/>
                </a:solidFill>
                <a:latin typeface="Calibri"/>
                <a:cs typeface="Calibri"/>
              </a:rPr>
              <a:t>Power </a:t>
            </a:r>
            <a:r>
              <a:rPr dirty="0" sz="3200" spc="-10" b="0">
                <a:solidFill>
                  <a:srgbClr val="000000"/>
                </a:solidFill>
                <a:latin typeface="Calibri"/>
                <a:cs typeface="Calibri"/>
              </a:rPr>
              <a:t>Saws </a:t>
            </a:r>
            <a:r>
              <a:rPr dirty="0" sz="3200" spc="-20" b="0">
                <a:solidFill>
                  <a:srgbClr val="000000"/>
                </a:solidFill>
                <a:latin typeface="Calibri"/>
                <a:cs typeface="Calibri"/>
              </a:rPr>
              <a:t>(any </a:t>
            </a:r>
            <a:r>
              <a:rPr dirty="0" sz="3200" spc="-5" b="0">
                <a:solidFill>
                  <a:srgbClr val="000000"/>
                </a:solidFill>
                <a:latin typeface="Calibri"/>
                <a:cs typeface="Calibri"/>
              </a:rPr>
              <a:t>blade</a:t>
            </a:r>
            <a:r>
              <a:rPr dirty="0" sz="3200" spc="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000000"/>
                </a:solidFill>
                <a:latin typeface="Calibri"/>
                <a:cs typeface="Calibri"/>
              </a:rPr>
              <a:t>diameter)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62075" y="1500250"/>
          <a:ext cx="9782175" cy="5353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1983"/>
                <a:gridCol w="5103368"/>
                <a:gridCol w="1549527"/>
                <a:gridCol w="1458468"/>
              </a:tblGrid>
              <a:tr h="11049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367665" marR="116205" indent="-245745">
                        <a:lnSpc>
                          <a:spcPct val="100400"/>
                        </a:lnSpc>
                      </a:pPr>
                      <a:r>
                        <a:rPr dirty="0" sz="2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400" spc="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 or</a:t>
                      </a:r>
                      <a:r>
                        <a:rPr dirty="0" sz="2400" spc="-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1973580" marR="99695" indent="-1864360">
                        <a:lnSpc>
                          <a:spcPct val="100400"/>
                        </a:lnSpc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Engineering and 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Practice Control 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Methods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62560" marR="155575">
                        <a:lnSpc>
                          <a:spcPts val="2880"/>
                        </a:lnSpc>
                        <a:spcBef>
                          <a:spcPts val="60"/>
                        </a:spcBef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Required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Respiratory 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Protection</a:t>
                      </a:r>
                      <a:r>
                        <a:rPr dirty="0" sz="24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795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dirty="0" sz="24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604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2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≤ 4</a:t>
                      </a:r>
                      <a:r>
                        <a:rPr dirty="0" sz="20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hr/shift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2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 4</a:t>
                      </a:r>
                      <a:r>
                        <a:rPr dirty="0" sz="200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hr/shift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479800">
                <a:tc>
                  <a:txBody>
                    <a:bodyPr/>
                    <a:lstStyle/>
                    <a:p>
                      <a:pPr marL="59055">
                        <a:lnSpc>
                          <a:spcPts val="2730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Handheld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r>
                        <a:rPr dirty="0" sz="2400" spc="-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saws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 marR="233045">
                        <a:lnSpc>
                          <a:spcPts val="2890"/>
                        </a:lnSpc>
                        <a:spcBef>
                          <a:spcPts val="90"/>
                        </a:spcBef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(any</a:t>
                      </a:r>
                      <a:r>
                        <a:rPr dirty="0" sz="2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blade 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diameter)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2510"/>
                        </a:lnSpc>
                      </a:pPr>
                      <a:r>
                        <a:rPr dirty="0" sz="2200" spc="-5">
                          <a:latin typeface="Calibri"/>
                          <a:cs typeface="Calibri"/>
                        </a:rPr>
                        <a:t>Use </a:t>
                      </a:r>
                      <a:r>
                        <a:rPr dirty="0" sz="2200" spc="-10">
                          <a:latin typeface="Calibri"/>
                          <a:cs typeface="Calibri"/>
                        </a:rPr>
                        <a:t>saw </a:t>
                      </a:r>
                      <a:r>
                        <a:rPr dirty="0" sz="2200" spc="-10" b="1">
                          <a:latin typeface="Calibri"/>
                          <a:cs typeface="Calibri"/>
                        </a:rPr>
                        <a:t>equipped with </a:t>
                      </a:r>
                      <a:r>
                        <a:rPr dirty="0" sz="2200" spc="-25" b="1">
                          <a:latin typeface="Calibri"/>
                          <a:cs typeface="Calibri"/>
                        </a:rPr>
                        <a:t>integrated</a:t>
                      </a:r>
                      <a:r>
                        <a:rPr dirty="0" sz="220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25" b="1">
                          <a:latin typeface="Calibri"/>
                          <a:cs typeface="Calibri"/>
                        </a:rPr>
                        <a:t>water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2200" spc="-10" b="1">
                          <a:latin typeface="Calibri"/>
                          <a:cs typeface="Calibri"/>
                        </a:rPr>
                        <a:t>delivery </a:t>
                      </a:r>
                      <a:r>
                        <a:rPr dirty="0" sz="2200" spc="-25" b="1">
                          <a:latin typeface="Calibri"/>
                          <a:cs typeface="Calibri"/>
                        </a:rPr>
                        <a:t>system </a:t>
                      </a:r>
                      <a:r>
                        <a:rPr dirty="0" sz="2200" spc="-10">
                          <a:latin typeface="Calibri"/>
                          <a:cs typeface="Calibri"/>
                        </a:rPr>
                        <a:t>that continuously</a:t>
                      </a:r>
                      <a:r>
                        <a:rPr dirty="0" sz="2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15">
                          <a:latin typeface="Calibri"/>
                          <a:cs typeface="Calibri"/>
                        </a:rPr>
                        <a:t>feeds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2200" spc="-20">
                          <a:latin typeface="Calibri"/>
                          <a:cs typeface="Calibri"/>
                        </a:rPr>
                        <a:t>water to </a:t>
                      </a:r>
                      <a:r>
                        <a:rPr dirty="0" sz="2200" spc="-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10">
                          <a:latin typeface="Calibri"/>
                          <a:cs typeface="Calibri"/>
                        </a:rPr>
                        <a:t>blade.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59055" marR="299085">
                        <a:lnSpc>
                          <a:spcPct val="100000"/>
                        </a:lnSpc>
                      </a:pPr>
                      <a:r>
                        <a:rPr dirty="0" sz="2200" spc="-25" b="1">
                          <a:latin typeface="Calibri"/>
                          <a:cs typeface="Calibri"/>
                        </a:rPr>
                        <a:t>Operate </a:t>
                      </a:r>
                      <a:r>
                        <a:rPr dirty="0" sz="2200" spc="-10" b="1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2200" spc="-15" b="1">
                          <a:latin typeface="Calibri"/>
                          <a:cs typeface="Calibri"/>
                        </a:rPr>
                        <a:t>maintain tool </a:t>
                      </a:r>
                      <a:r>
                        <a:rPr dirty="0" sz="2200" spc="-5" b="1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2200" spc="-10" b="1">
                          <a:latin typeface="Calibri"/>
                          <a:cs typeface="Calibri"/>
                        </a:rPr>
                        <a:t>accordance  with </a:t>
                      </a:r>
                      <a:r>
                        <a:rPr dirty="0" sz="2200" spc="-15" b="1">
                          <a:latin typeface="Calibri"/>
                          <a:cs typeface="Calibri"/>
                        </a:rPr>
                        <a:t>manufacturer’s </a:t>
                      </a:r>
                      <a:r>
                        <a:rPr dirty="0" sz="2200" spc="-10" b="1">
                          <a:latin typeface="Calibri"/>
                          <a:cs typeface="Calibri"/>
                        </a:rPr>
                        <a:t>instructions </a:t>
                      </a:r>
                      <a:r>
                        <a:rPr dirty="0" sz="2200" spc="-20">
                          <a:latin typeface="Calibri"/>
                          <a:cs typeface="Calibri"/>
                        </a:rPr>
                        <a:t>to  </a:t>
                      </a:r>
                      <a:r>
                        <a:rPr dirty="0" sz="2200" spc="-10">
                          <a:latin typeface="Calibri"/>
                          <a:cs typeface="Calibri"/>
                        </a:rPr>
                        <a:t>minimize </a:t>
                      </a:r>
                      <a:r>
                        <a:rPr dirty="0" sz="2200" spc="-15">
                          <a:latin typeface="Calibri"/>
                          <a:cs typeface="Calibri"/>
                        </a:rPr>
                        <a:t>dust</a:t>
                      </a:r>
                      <a:r>
                        <a:rPr dirty="0" sz="2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5">
                          <a:latin typeface="Calibri"/>
                          <a:cs typeface="Calibri"/>
                        </a:rPr>
                        <a:t>emissions.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2200" spc="-5">
                          <a:latin typeface="Calibri"/>
                          <a:cs typeface="Calibri"/>
                        </a:rPr>
                        <a:t>When </a:t>
                      </a:r>
                      <a:r>
                        <a:rPr dirty="0" sz="2200" spc="-1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2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15" b="1">
                          <a:latin typeface="Calibri"/>
                          <a:cs typeface="Calibri"/>
                        </a:rPr>
                        <a:t>outdoors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2200" spc="-5">
                          <a:latin typeface="Calibri"/>
                          <a:cs typeface="Calibri"/>
                        </a:rPr>
                        <a:t>When </a:t>
                      </a:r>
                      <a:r>
                        <a:rPr dirty="0" sz="2200" spc="-10">
                          <a:latin typeface="Calibri"/>
                          <a:cs typeface="Calibri"/>
                        </a:rPr>
                        <a:t>used </a:t>
                      </a:r>
                      <a:r>
                        <a:rPr dirty="0" sz="2200" spc="-10" b="1">
                          <a:latin typeface="Calibri"/>
                          <a:cs typeface="Calibri"/>
                        </a:rPr>
                        <a:t>indoors </a:t>
                      </a:r>
                      <a:r>
                        <a:rPr dirty="0" sz="2200" spc="-5">
                          <a:latin typeface="Calibri"/>
                          <a:cs typeface="Calibri"/>
                        </a:rPr>
                        <a:t>or in an </a:t>
                      </a:r>
                      <a:r>
                        <a:rPr dirty="0" sz="2200" spc="-10" b="1">
                          <a:latin typeface="Calibri"/>
                          <a:cs typeface="Calibri"/>
                        </a:rPr>
                        <a:t>enclosed</a:t>
                      </a:r>
                      <a:r>
                        <a:rPr dirty="0" sz="22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15" b="1">
                          <a:latin typeface="Calibri"/>
                          <a:cs typeface="Calibri"/>
                        </a:rPr>
                        <a:t>area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374015" marR="366395" indent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200" spc="-5">
                          <a:latin typeface="Calibri"/>
                          <a:cs typeface="Calibri"/>
                        </a:rPr>
                        <a:t>None  APF</a:t>
                      </a:r>
                      <a:r>
                        <a:rPr dirty="0" sz="22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5">
                          <a:latin typeface="Calibri"/>
                          <a:cs typeface="Calibri"/>
                        </a:rPr>
                        <a:t>10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330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200" spc="-5">
                          <a:latin typeface="Calibri"/>
                          <a:cs typeface="Calibri"/>
                        </a:rPr>
                        <a:t>APF</a:t>
                      </a:r>
                      <a:r>
                        <a:rPr dirty="0" sz="22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5">
                          <a:latin typeface="Calibri"/>
                          <a:cs typeface="Calibri"/>
                        </a:rPr>
                        <a:t>10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dirty="0" sz="2200" spc="-5">
                          <a:latin typeface="Calibri"/>
                          <a:cs typeface="Calibri"/>
                        </a:rPr>
                        <a:t>APF</a:t>
                      </a:r>
                      <a:r>
                        <a:rPr dirty="0" sz="22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5">
                          <a:latin typeface="Calibri"/>
                          <a:cs typeface="Calibri"/>
                        </a:rPr>
                        <a:t>10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625" y="218059"/>
            <a:ext cx="9538970" cy="1195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 b="1">
                <a:solidFill>
                  <a:srgbClr val="229079"/>
                </a:solidFill>
                <a:latin typeface="Calibri"/>
                <a:cs typeface="Calibri"/>
              </a:rPr>
              <a:t>Example of </a:t>
            </a:r>
            <a:r>
              <a:rPr dirty="0" sz="4400" spc="-25" b="1">
                <a:solidFill>
                  <a:srgbClr val="229079"/>
                </a:solidFill>
                <a:latin typeface="Calibri"/>
                <a:cs typeface="Calibri"/>
              </a:rPr>
              <a:t>Part </a:t>
            </a:r>
            <a:r>
              <a:rPr dirty="0" sz="4400" b="1">
                <a:solidFill>
                  <a:srgbClr val="229079"/>
                </a:solidFill>
                <a:latin typeface="Calibri"/>
                <a:cs typeface="Calibri"/>
              </a:rPr>
              <a:t>690 </a:t>
            </a:r>
            <a:r>
              <a:rPr dirty="0" sz="4400" spc="-70" b="1">
                <a:solidFill>
                  <a:srgbClr val="229079"/>
                </a:solidFill>
                <a:latin typeface="Calibri"/>
                <a:cs typeface="Calibri"/>
              </a:rPr>
              <a:t>Table </a:t>
            </a:r>
            <a:r>
              <a:rPr dirty="0" sz="4400" b="1">
                <a:solidFill>
                  <a:srgbClr val="229079"/>
                </a:solidFill>
                <a:latin typeface="Calibri"/>
                <a:cs typeface="Calibri"/>
              </a:rPr>
              <a:t>1</a:t>
            </a:r>
            <a:r>
              <a:rPr dirty="0" sz="4400" spc="80" b="1">
                <a:solidFill>
                  <a:srgbClr val="229079"/>
                </a:solidFill>
                <a:latin typeface="Calibri"/>
                <a:cs typeface="Calibri"/>
              </a:rPr>
              <a:t> </a:t>
            </a:r>
            <a:r>
              <a:rPr dirty="0" sz="4400" spc="-40" b="1">
                <a:solidFill>
                  <a:srgbClr val="229079"/>
                </a:solidFill>
                <a:latin typeface="Calibri"/>
                <a:cs typeface="Calibri"/>
              </a:rPr>
              <a:t>Task/Activity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25">
                <a:latin typeface="Calibri"/>
                <a:cs typeface="Calibri"/>
              </a:rPr>
              <a:t>Vehicle </a:t>
            </a:r>
            <a:r>
              <a:rPr dirty="0" sz="3200" spc="-10">
                <a:latin typeface="Calibri"/>
                <a:cs typeface="Calibri"/>
              </a:rPr>
              <a:t>Mounted </a:t>
            </a:r>
            <a:r>
              <a:rPr dirty="0" sz="3200" spc="-5">
                <a:latin typeface="Calibri"/>
                <a:cs typeface="Calibri"/>
              </a:rPr>
              <a:t>Drilling </a:t>
            </a:r>
            <a:r>
              <a:rPr dirty="0" sz="3200">
                <a:latin typeface="Calibri"/>
                <a:cs typeface="Calibri"/>
              </a:rPr>
              <a:t>Rigs </a:t>
            </a:r>
            <a:r>
              <a:rPr dirty="0" sz="3200" spc="-30">
                <a:latin typeface="Calibri"/>
                <a:cs typeface="Calibri"/>
              </a:rPr>
              <a:t>for </a:t>
            </a:r>
            <a:r>
              <a:rPr dirty="0" sz="3200" spc="-20">
                <a:latin typeface="Calibri"/>
                <a:cs typeface="Calibri"/>
              </a:rPr>
              <a:t>Rock </a:t>
            </a:r>
            <a:r>
              <a:rPr dirty="0" sz="3200" spc="-5">
                <a:latin typeface="Calibri"/>
                <a:cs typeface="Calibri"/>
              </a:rPr>
              <a:t>and</a:t>
            </a:r>
            <a:r>
              <a:rPr dirty="0" sz="3200" spc="15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Concrete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9052" y="1344147"/>
            <a:ext cx="9253728" cy="5437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54123" y="1539239"/>
            <a:ext cx="8683752" cy="4867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35777" y="3263010"/>
            <a:ext cx="515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800" spc="-1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800">
                <a:solidFill>
                  <a:srgbClr val="0000FF"/>
                </a:solidFill>
                <a:latin typeface="Calibri"/>
                <a:cs typeface="Calibri"/>
              </a:rPr>
              <a:t>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538970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Example of </a:t>
            </a:r>
            <a:r>
              <a:rPr dirty="0" spc="-25"/>
              <a:t>Part </a:t>
            </a:r>
            <a:r>
              <a:rPr dirty="0"/>
              <a:t>690 </a:t>
            </a:r>
            <a:r>
              <a:rPr dirty="0" spc="-70"/>
              <a:t>Table </a:t>
            </a:r>
            <a:r>
              <a:rPr dirty="0"/>
              <a:t>1</a:t>
            </a:r>
            <a:r>
              <a:rPr dirty="0" spc="80"/>
              <a:t> </a:t>
            </a:r>
            <a:r>
              <a:rPr dirty="0" spc="-40"/>
              <a:t>Task/Activity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25" b="0">
                <a:solidFill>
                  <a:srgbClr val="000000"/>
                </a:solidFill>
                <a:latin typeface="Calibri"/>
                <a:cs typeface="Calibri"/>
              </a:rPr>
              <a:t>Vehicle </a:t>
            </a:r>
            <a:r>
              <a:rPr dirty="0" sz="3200" spc="-10" b="0">
                <a:solidFill>
                  <a:srgbClr val="000000"/>
                </a:solidFill>
                <a:latin typeface="Calibri"/>
                <a:cs typeface="Calibri"/>
              </a:rPr>
              <a:t>Mounted </a:t>
            </a:r>
            <a:r>
              <a:rPr dirty="0" sz="3200" spc="-5" b="0">
                <a:solidFill>
                  <a:srgbClr val="000000"/>
                </a:solidFill>
                <a:latin typeface="Calibri"/>
                <a:cs typeface="Calibri"/>
              </a:rPr>
              <a:t>Drilling </a:t>
            </a: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Rigs </a:t>
            </a:r>
            <a:r>
              <a:rPr dirty="0" sz="3200" spc="-30" b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dirty="0" sz="3200" spc="-20" b="0">
                <a:solidFill>
                  <a:srgbClr val="000000"/>
                </a:solidFill>
                <a:latin typeface="Calibri"/>
                <a:cs typeface="Calibri"/>
              </a:rPr>
              <a:t>Rock </a:t>
            </a:r>
            <a:r>
              <a:rPr dirty="0" sz="3200" spc="-5" b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 spc="1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5" b="0">
                <a:solidFill>
                  <a:srgbClr val="000000"/>
                </a:solidFill>
                <a:latin typeface="Calibri"/>
                <a:cs typeface="Calibri"/>
              </a:rPr>
              <a:t>Concrete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62075" y="1500250"/>
          <a:ext cx="9782175" cy="5353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1983"/>
                <a:gridCol w="5103368"/>
                <a:gridCol w="1549527"/>
                <a:gridCol w="1458468"/>
              </a:tblGrid>
              <a:tr h="11049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367665" marR="116205" indent="-245745">
                        <a:lnSpc>
                          <a:spcPct val="100400"/>
                        </a:lnSpc>
                      </a:pPr>
                      <a:r>
                        <a:rPr dirty="0" sz="2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400" spc="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 or</a:t>
                      </a:r>
                      <a:r>
                        <a:rPr dirty="0" sz="2400" spc="-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1973580" marR="99695" indent="-1864360">
                        <a:lnSpc>
                          <a:spcPct val="100400"/>
                        </a:lnSpc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Engineering and 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Practice Control 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Methods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62560" marR="155575">
                        <a:lnSpc>
                          <a:spcPts val="2880"/>
                        </a:lnSpc>
                        <a:spcBef>
                          <a:spcPts val="60"/>
                        </a:spcBef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Required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Respiratory 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Protection</a:t>
                      </a:r>
                      <a:r>
                        <a:rPr dirty="0" sz="24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795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dirty="0" sz="24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604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2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≤ 4</a:t>
                      </a:r>
                      <a:r>
                        <a:rPr dirty="0" sz="20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hr/shift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2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 4</a:t>
                      </a:r>
                      <a:r>
                        <a:rPr dirty="0" sz="200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hr/shift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479800">
                <a:tc>
                  <a:txBody>
                    <a:bodyPr/>
                    <a:lstStyle/>
                    <a:p>
                      <a:pPr marL="59055">
                        <a:lnSpc>
                          <a:spcPts val="2730"/>
                        </a:lnSpc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Vehicle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 marR="160020">
                        <a:lnSpc>
                          <a:spcPct val="100000"/>
                        </a:lnSpc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mounted 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drilling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rigs  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rock 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concrete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2730"/>
                        </a:lnSpc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Use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dust 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collection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system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close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 marR="142875">
                        <a:lnSpc>
                          <a:spcPct val="100000"/>
                        </a:lnSpc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capture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hood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shroud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around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drill bit  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with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low-flow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water spray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wet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the 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dust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at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discharge point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from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the 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dust</a:t>
                      </a:r>
                      <a:r>
                        <a:rPr dirty="0" sz="2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35">
                          <a:latin typeface="Calibri"/>
                          <a:cs typeface="Calibri"/>
                        </a:rPr>
                        <a:t>collector.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OR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Operate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from 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within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an 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enclosed</a:t>
                      </a:r>
                      <a:r>
                        <a:rPr dirty="0" sz="24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cab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use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water </a:t>
                      </a:r>
                      <a:r>
                        <a:rPr dirty="0" sz="2400" spc="-15" b="1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dust 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suppression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on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drill</a:t>
                      </a:r>
                      <a:r>
                        <a:rPr dirty="0" sz="24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bit.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430530">
                        <a:lnSpc>
                          <a:spcPts val="2730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None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430530">
                        <a:lnSpc>
                          <a:spcPct val="100000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None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2730"/>
                        </a:lnSpc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None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None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103784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Implementation </a:t>
            </a:r>
            <a:r>
              <a:rPr dirty="0"/>
              <a:t>of </a:t>
            </a:r>
            <a:r>
              <a:rPr dirty="0" spc="-70"/>
              <a:t>Table </a:t>
            </a:r>
            <a:r>
              <a:rPr dirty="0"/>
              <a:t>1 </a:t>
            </a:r>
            <a:r>
              <a:rPr dirty="0" spc="-15"/>
              <a:t>Control</a:t>
            </a:r>
            <a:r>
              <a:rPr dirty="0" spc="25"/>
              <a:t> </a:t>
            </a:r>
            <a:r>
              <a:rPr dirty="0" spc="-10"/>
              <a:t>Measures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678916"/>
            <a:ext cx="9541510" cy="3101340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-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(c)(2)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60">
                <a:latin typeface="Calibri"/>
                <a:cs typeface="Calibri"/>
              </a:rPr>
              <a:t>Tasks </a:t>
            </a:r>
            <a:r>
              <a:rPr dirty="0" sz="3200" spc="-15">
                <a:latin typeface="Calibri"/>
                <a:cs typeface="Calibri"/>
              </a:rPr>
              <a:t>performed indoors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>
                <a:latin typeface="Calibri"/>
                <a:cs typeface="Calibri"/>
              </a:rPr>
              <a:t>in enclosed</a:t>
            </a:r>
            <a:r>
              <a:rPr dirty="0" sz="3200" spc="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areas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60">
                <a:latin typeface="Calibri"/>
                <a:cs typeface="Calibri"/>
              </a:rPr>
              <a:t>Tasks </a:t>
            </a:r>
            <a:r>
              <a:rPr dirty="0" sz="3200" spc="-15">
                <a:latin typeface="Calibri"/>
                <a:cs typeface="Calibri"/>
              </a:rPr>
              <a:t>performed </a:t>
            </a:r>
            <a:r>
              <a:rPr dirty="0" sz="3200" spc="-10">
                <a:latin typeface="Calibri"/>
                <a:cs typeface="Calibri"/>
              </a:rPr>
              <a:t>using </a:t>
            </a:r>
            <a:r>
              <a:rPr dirty="0" sz="3200" spc="-15">
                <a:latin typeface="Calibri"/>
                <a:cs typeface="Calibri"/>
              </a:rPr>
              <a:t>wet</a:t>
            </a:r>
            <a:r>
              <a:rPr dirty="0" sz="3200" spc="8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methods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>
                <a:latin typeface="Calibri"/>
                <a:cs typeface="Calibri"/>
              </a:rPr>
              <a:t>Measures </a:t>
            </a:r>
            <a:r>
              <a:rPr dirty="0" sz="3200" spc="-10">
                <a:latin typeface="Calibri"/>
                <a:cs typeface="Calibri"/>
              </a:rPr>
              <a:t>implemented that </a:t>
            </a:r>
            <a:r>
              <a:rPr dirty="0" sz="3200" spc="-5">
                <a:latin typeface="Calibri"/>
                <a:cs typeface="Calibri"/>
              </a:rPr>
              <a:t>include an </a:t>
            </a:r>
            <a:r>
              <a:rPr dirty="0" sz="3200">
                <a:latin typeface="Calibri"/>
                <a:cs typeface="Calibri"/>
              </a:rPr>
              <a:t>enclosed </a:t>
            </a:r>
            <a:r>
              <a:rPr dirty="0" sz="3200" spc="-10">
                <a:latin typeface="Calibri"/>
                <a:cs typeface="Calibri"/>
              </a:rPr>
              <a:t>cab </a:t>
            </a:r>
            <a:r>
              <a:rPr dirty="0" sz="3200" spc="-5">
                <a:latin typeface="Calibri"/>
                <a:cs typeface="Calibri"/>
              </a:rPr>
              <a:t>or  booth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461898"/>
            <a:ext cx="69449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New </a:t>
            </a:r>
            <a:r>
              <a:rPr dirty="0" spc="-5"/>
              <a:t>MIOSHA Silica</a:t>
            </a:r>
            <a:r>
              <a:rPr dirty="0" spc="-105"/>
              <a:t> </a:t>
            </a:r>
            <a:r>
              <a:rPr dirty="0" spc="-10"/>
              <a:t>Standards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4175" y="1610994"/>
            <a:ext cx="7567295" cy="4881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34861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Adopt two </a:t>
            </a:r>
            <a:r>
              <a:rPr dirty="0" sz="2800" spc="-25">
                <a:latin typeface="Calibri"/>
                <a:cs typeface="Calibri"/>
              </a:rPr>
              <a:t>federal </a:t>
            </a:r>
            <a:r>
              <a:rPr dirty="0" sz="2800" spc="-10">
                <a:latin typeface="Calibri"/>
                <a:cs typeface="Calibri"/>
              </a:rPr>
              <a:t>OSHA </a:t>
            </a:r>
            <a:r>
              <a:rPr dirty="0" sz="2800" spc="-20">
                <a:latin typeface="Calibri"/>
                <a:cs typeface="Calibri"/>
              </a:rPr>
              <a:t>standards </a:t>
            </a:r>
            <a:r>
              <a:rPr dirty="0" sz="2800" spc="-10">
                <a:latin typeface="Calibri"/>
                <a:cs typeface="Calibri"/>
              </a:rPr>
              <a:t>published </a:t>
            </a:r>
            <a:r>
              <a:rPr dirty="0" sz="2800" spc="-5">
                <a:latin typeface="Calibri"/>
                <a:cs typeface="Calibri"/>
              </a:rPr>
              <a:t>in  </a:t>
            </a:r>
            <a:r>
              <a:rPr dirty="0" sz="2800" spc="-10">
                <a:latin typeface="Calibri"/>
                <a:cs typeface="Calibri"/>
              </a:rPr>
              <a:t>2016.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Impact both </a:t>
            </a:r>
            <a:r>
              <a:rPr dirty="0" sz="2800" spc="-15">
                <a:latin typeface="Calibri"/>
                <a:cs typeface="Calibri"/>
              </a:rPr>
              <a:t>General </a:t>
            </a:r>
            <a:r>
              <a:rPr dirty="0" sz="2800" spc="-10">
                <a:latin typeface="Calibri"/>
                <a:cs typeface="Calibri"/>
              </a:rPr>
              <a:t>Industry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Construction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800" spc="-5">
                <a:latin typeface="Calibri"/>
                <a:cs typeface="Calibri"/>
              </a:rPr>
              <a:t>activities </a:t>
            </a:r>
            <a:r>
              <a:rPr dirty="0" sz="2800" spc="-10">
                <a:latin typeface="Calibri"/>
                <a:cs typeface="Calibri"/>
              </a:rPr>
              <a:t>(maritime </a:t>
            </a:r>
            <a:r>
              <a:rPr dirty="0" sz="2800" spc="-5">
                <a:latin typeface="Calibri"/>
                <a:cs typeface="Calibri"/>
              </a:rPr>
              <a:t>is </a:t>
            </a:r>
            <a:r>
              <a:rPr dirty="0" sz="2800" spc="-15">
                <a:latin typeface="Calibri"/>
                <a:cs typeface="Calibri"/>
              </a:rPr>
              <a:t>protected by </a:t>
            </a:r>
            <a:r>
              <a:rPr dirty="0" sz="2800" spc="-25">
                <a:latin typeface="Calibri"/>
                <a:cs typeface="Calibri"/>
              </a:rPr>
              <a:t>federal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OSHA).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Address </a:t>
            </a:r>
            <a:r>
              <a:rPr dirty="0" sz="2800" spc="-15">
                <a:latin typeface="Calibri"/>
                <a:cs typeface="Calibri"/>
              </a:rPr>
              <a:t>employee </a:t>
            </a:r>
            <a:r>
              <a:rPr dirty="0" sz="2800" spc="-20">
                <a:latin typeface="Calibri"/>
                <a:cs typeface="Calibri"/>
              </a:rPr>
              <a:t>exposures to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respirable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800" spc="-15">
                <a:latin typeface="Calibri"/>
                <a:cs typeface="Calibri"/>
              </a:rPr>
              <a:t>crystalline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silica.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Reasons </a:t>
            </a:r>
            <a:r>
              <a:rPr dirty="0" sz="2800" spc="-25">
                <a:latin typeface="Calibri"/>
                <a:cs typeface="Calibri"/>
              </a:rPr>
              <a:t>for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5">
                <a:latin typeface="Calibri"/>
                <a:cs typeface="Calibri"/>
              </a:rPr>
              <a:t>new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standard:</a:t>
            </a:r>
            <a:endParaRPr sz="2800">
              <a:latin typeface="Calibri"/>
              <a:cs typeface="Calibri"/>
            </a:endParaRPr>
          </a:p>
          <a:p>
            <a:pPr lvl="1" marL="756285" marR="316230" indent="-28638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Current </a:t>
            </a:r>
            <a:r>
              <a:rPr dirty="0" sz="2400">
                <a:latin typeface="Calibri"/>
                <a:cs typeface="Calibri"/>
              </a:rPr>
              <a:t>PELs </a:t>
            </a:r>
            <a:r>
              <a:rPr dirty="0" sz="2400" spc="-5">
                <a:latin typeface="Calibri"/>
                <a:cs typeface="Calibri"/>
              </a:rPr>
              <a:t>do not adequately </a:t>
            </a:r>
            <a:r>
              <a:rPr dirty="0" sz="2400" spc="-15">
                <a:latin typeface="Calibri"/>
                <a:cs typeface="Calibri"/>
              </a:rPr>
              <a:t>protect </a:t>
            </a:r>
            <a:r>
              <a:rPr dirty="0" sz="2400" spc="-10">
                <a:latin typeface="Calibri"/>
                <a:cs typeface="Calibri"/>
              </a:rPr>
              <a:t>construction 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5">
                <a:latin typeface="Calibri"/>
                <a:cs typeface="Calibri"/>
              </a:rPr>
              <a:t>general </a:t>
            </a:r>
            <a:r>
              <a:rPr dirty="0" sz="2400" spc="-5">
                <a:latin typeface="Calibri"/>
                <a:cs typeface="Calibri"/>
              </a:rPr>
              <a:t>industry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employees.</a:t>
            </a:r>
            <a:endParaRPr sz="2400">
              <a:latin typeface="Calibri"/>
              <a:cs typeface="Calibri"/>
            </a:endParaRPr>
          </a:p>
          <a:p>
            <a:pPr lvl="1" marL="756285" marR="43180" indent="-286385">
              <a:lnSpc>
                <a:spcPct val="100000"/>
              </a:lnSpc>
              <a:spcBef>
                <a:spcPts val="5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Extensive </a:t>
            </a:r>
            <a:r>
              <a:rPr dirty="0" sz="2400" spc="-5">
                <a:latin typeface="Calibri"/>
                <a:cs typeface="Calibri"/>
              </a:rPr>
              <a:t>epidemiologic evidence that </a:t>
            </a:r>
            <a:r>
              <a:rPr dirty="0" sz="2400">
                <a:latin typeface="Calibri"/>
                <a:cs typeface="Calibri"/>
              </a:rPr>
              <a:t>lung </a:t>
            </a:r>
            <a:r>
              <a:rPr dirty="0" sz="2400" spc="-5">
                <a:latin typeface="Calibri"/>
                <a:cs typeface="Calibri"/>
              </a:rPr>
              <a:t>cancer and  </a:t>
            </a:r>
            <a:r>
              <a:rPr dirty="0" sz="2400" spc="-10">
                <a:latin typeface="Calibri"/>
                <a:cs typeface="Calibri"/>
              </a:rPr>
              <a:t>silicosis </a:t>
            </a:r>
            <a:r>
              <a:rPr dirty="0" sz="2400" spc="-5">
                <a:latin typeface="Calibri"/>
                <a:cs typeface="Calibri"/>
              </a:rPr>
              <a:t>occur </a:t>
            </a:r>
            <a:r>
              <a:rPr dirty="0" sz="2400" spc="-15">
                <a:latin typeface="Calibri"/>
                <a:cs typeface="Calibri"/>
              </a:rPr>
              <a:t>at exposure </a:t>
            </a:r>
            <a:r>
              <a:rPr dirty="0" sz="2400" spc="-10">
                <a:latin typeface="Calibri"/>
                <a:cs typeface="Calibri"/>
              </a:rPr>
              <a:t>levels below </a:t>
            </a:r>
            <a:r>
              <a:rPr dirty="0" sz="2400" spc="-5">
                <a:latin typeface="Calibri"/>
                <a:cs typeface="Calibri"/>
              </a:rPr>
              <a:t>100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µg/m</a:t>
            </a:r>
            <a:r>
              <a:rPr dirty="0" baseline="24305" sz="2400" spc="7">
                <a:latin typeface="Calibri"/>
                <a:cs typeface="Calibri"/>
              </a:rPr>
              <a:t>3</a:t>
            </a:r>
            <a:r>
              <a:rPr dirty="0" sz="2400" spc="5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2127" y="1481366"/>
            <a:ext cx="4009644" cy="502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1676370"/>
            <a:ext cx="3429871" cy="44500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970257" y="6587743"/>
            <a:ext cx="1555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05">
              <a:lnSpc>
                <a:spcPts val="1240"/>
              </a:lnSpc>
            </a:pPr>
            <a:fld id="{81D60167-4931-47E6-BA6A-407CBD079E47}" type="slidenum">
              <a:rPr dirty="0" sz="1200"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10542905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Tasks </a:t>
            </a:r>
            <a:r>
              <a:rPr dirty="0" spc="-20"/>
              <a:t>Performed </a:t>
            </a:r>
            <a:r>
              <a:rPr dirty="0" spc="-10"/>
              <a:t>Indoors </a:t>
            </a:r>
            <a:r>
              <a:rPr dirty="0"/>
              <a:t>or in Enclosed</a:t>
            </a:r>
            <a:r>
              <a:rPr dirty="0" spc="65"/>
              <a:t> </a:t>
            </a:r>
            <a:r>
              <a:rPr dirty="0" spc="-15"/>
              <a:t>Areas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20" b="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b="0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5" b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0000FF"/>
                </a:solidFill>
                <a:latin typeface="Calibri"/>
                <a:cs typeface="Calibri"/>
              </a:rPr>
              <a:t>(c)(2)(i)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5625" y="2193163"/>
            <a:ext cx="4560570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latin typeface="Calibri"/>
                <a:cs typeface="Calibri"/>
              </a:rPr>
              <a:t>Provide </a:t>
            </a:r>
            <a:r>
              <a:rPr dirty="0" sz="3200">
                <a:latin typeface="Calibri"/>
                <a:cs typeface="Calibri"/>
              </a:rPr>
              <a:t>a means of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exhaust  </a:t>
            </a:r>
            <a:r>
              <a:rPr dirty="0" sz="3200" spc="-5">
                <a:latin typeface="Calibri"/>
                <a:cs typeface="Calibri"/>
              </a:rPr>
              <a:t>as </a:t>
            </a:r>
            <a:r>
              <a:rPr dirty="0" sz="3200">
                <a:latin typeface="Calibri"/>
                <a:cs typeface="Calibri"/>
              </a:rPr>
              <a:t>needed </a:t>
            </a:r>
            <a:r>
              <a:rPr dirty="0" sz="3200" spc="-20">
                <a:latin typeface="Calibri"/>
                <a:cs typeface="Calibri"/>
              </a:rPr>
              <a:t>to </a:t>
            </a:r>
            <a:r>
              <a:rPr dirty="0" sz="3200" spc="-15">
                <a:latin typeface="Calibri"/>
                <a:cs typeface="Calibri"/>
              </a:rPr>
              <a:t>minimize </a:t>
            </a:r>
            <a:r>
              <a:rPr dirty="0" sz="3200">
                <a:latin typeface="Calibri"/>
                <a:cs typeface="Calibri"/>
              </a:rPr>
              <a:t>the  </a:t>
            </a:r>
            <a:r>
              <a:rPr dirty="0" sz="3200" spc="-5">
                <a:latin typeface="Calibri"/>
                <a:cs typeface="Calibri"/>
              </a:rPr>
              <a:t>accumulation of visible  airborne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dust.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05728" y="2072665"/>
            <a:ext cx="5774435" cy="4472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800" y="2267711"/>
            <a:ext cx="5204459" cy="3902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905233" y="6587743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625" y="218059"/>
            <a:ext cx="8563610" cy="1195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75" b="1">
                <a:solidFill>
                  <a:srgbClr val="229079"/>
                </a:solidFill>
                <a:latin typeface="Calibri"/>
                <a:cs typeface="Calibri"/>
              </a:rPr>
              <a:t>Tasks </a:t>
            </a:r>
            <a:r>
              <a:rPr dirty="0" sz="4400" spc="-20" b="1">
                <a:solidFill>
                  <a:srgbClr val="229079"/>
                </a:solidFill>
                <a:latin typeface="Calibri"/>
                <a:cs typeface="Calibri"/>
              </a:rPr>
              <a:t>Performed </a:t>
            </a:r>
            <a:r>
              <a:rPr dirty="0" sz="4400" b="1">
                <a:solidFill>
                  <a:srgbClr val="229079"/>
                </a:solidFill>
                <a:latin typeface="Calibri"/>
                <a:cs typeface="Calibri"/>
              </a:rPr>
              <a:t>Using </a:t>
            </a:r>
            <a:r>
              <a:rPr dirty="0" sz="4400" spc="-60" b="1">
                <a:solidFill>
                  <a:srgbClr val="229079"/>
                </a:solidFill>
                <a:latin typeface="Calibri"/>
                <a:cs typeface="Calibri"/>
              </a:rPr>
              <a:t>Wet</a:t>
            </a:r>
            <a:r>
              <a:rPr dirty="0" sz="4400" spc="55" b="1">
                <a:solidFill>
                  <a:srgbClr val="229079"/>
                </a:solidFill>
                <a:latin typeface="Calibri"/>
                <a:cs typeface="Calibri"/>
              </a:rPr>
              <a:t> </a:t>
            </a:r>
            <a:r>
              <a:rPr dirty="0" sz="4400" spc="-5" b="1">
                <a:solidFill>
                  <a:srgbClr val="229079"/>
                </a:solidFill>
                <a:latin typeface="Calibri"/>
                <a:cs typeface="Calibri"/>
              </a:rPr>
              <a:t>Methods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-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(c)(2)(ii)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5375" y="2193163"/>
            <a:ext cx="5292090" cy="1489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latin typeface="Calibri"/>
                <a:cs typeface="Calibri"/>
              </a:rPr>
              <a:t>Apply </a:t>
            </a:r>
            <a:r>
              <a:rPr dirty="0" sz="3200" spc="-20">
                <a:latin typeface="Calibri"/>
                <a:cs typeface="Calibri"/>
              </a:rPr>
              <a:t>water </a:t>
            </a:r>
            <a:r>
              <a:rPr dirty="0" sz="3200" spc="-15">
                <a:latin typeface="Calibri"/>
                <a:cs typeface="Calibri"/>
              </a:rPr>
              <a:t>at </a:t>
            </a:r>
            <a:r>
              <a:rPr dirty="0" sz="3200" spc="-10">
                <a:latin typeface="Calibri"/>
                <a:cs typeface="Calibri"/>
              </a:rPr>
              <a:t>flow </a:t>
            </a:r>
            <a:r>
              <a:rPr dirty="0" sz="3200" spc="-25">
                <a:latin typeface="Calibri"/>
                <a:cs typeface="Calibri"/>
              </a:rPr>
              <a:t>rates  </a:t>
            </a:r>
            <a:r>
              <a:rPr dirty="0" sz="3200" spc="-10">
                <a:latin typeface="Calibri"/>
                <a:cs typeface="Calibri"/>
              </a:rPr>
              <a:t>sufficient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 spc="-15">
                <a:latin typeface="Calibri"/>
                <a:cs typeface="Calibri"/>
              </a:rPr>
              <a:t>minimize </a:t>
            </a:r>
            <a:r>
              <a:rPr dirty="0" sz="3200" spc="-5">
                <a:latin typeface="Calibri"/>
                <a:cs typeface="Calibri"/>
              </a:rPr>
              <a:t>release of  visible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dust.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3083" y="2071065"/>
            <a:ext cx="5071872" cy="4171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48155" y="2266188"/>
            <a:ext cx="4501896" cy="360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1058735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Measures </a:t>
            </a:r>
            <a:r>
              <a:rPr dirty="0"/>
              <a:t>Including an Enclosed </a:t>
            </a:r>
            <a:r>
              <a:rPr dirty="0" spc="-5"/>
              <a:t>Cab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/>
              <a:t>Booth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5625" y="720970"/>
            <a:ext cx="10217150" cy="5207000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 (c)(2)(iii)</a:t>
            </a:r>
            <a:endParaRPr sz="3200">
              <a:latin typeface="Calibri"/>
              <a:cs typeface="Calibri"/>
            </a:endParaRPr>
          </a:p>
          <a:p>
            <a:pPr marL="4234180">
              <a:lnSpc>
                <a:spcPct val="100000"/>
              </a:lnSpc>
              <a:spcBef>
                <a:spcPts val="1180"/>
              </a:spcBef>
            </a:pPr>
            <a:r>
              <a:rPr dirty="0" sz="2700" spc="-15">
                <a:latin typeface="Calibri"/>
                <a:cs typeface="Calibri"/>
              </a:rPr>
              <a:t>Ensure </a:t>
            </a:r>
            <a:r>
              <a:rPr dirty="0" sz="2700" spc="-10">
                <a:latin typeface="Calibri"/>
                <a:cs typeface="Calibri"/>
              </a:rPr>
              <a:t>that </a:t>
            </a:r>
            <a:r>
              <a:rPr dirty="0" sz="2700">
                <a:latin typeface="Calibri"/>
                <a:cs typeface="Calibri"/>
              </a:rPr>
              <a:t>the enclosed </a:t>
            </a:r>
            <a:r>
              <a:rPr dirty="0" sz="2700" spc="-15">
                <a:latin typeface="Calibri"/>
                <a:cs typeface="Calibri"/>
              </a:rPr>
              <a:t>cab </a:t>
            </a:r>
            <a:r>
              <a:rPr dirty="0" sz="2700" spc="-5">
                <a:latin typeface="Calibri"/>
                <a:cs typeface="Calibri"/>
              </a:rPr>
              <a:t>or</a:t>
            </a:r>
            <a:r>
              <a:rPr dirty="0" sz="2700" spc="-8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booth:</a:t>
            </a:r>
            <a:endParaRPr sz="2700">
              <a:latin typeface="Calibri"/>
              <a:cs typeface="Calibri"/>
            </a:endParaRPr>
          </a:p>
          <a:p>
            <a:pPr marL="5207000" marR="5080" indent="-396875">
              <a:lnSpc>
                <a:spcPts val="2300"/>
              </a:lnSpc>
              <a:spcBef>
                <a:spcPts val="570"/>
              </a:spcBef>
              <a:buAutoNum type="alphaUcPeriod"/>
              <a:tabLst>
                <a:tab pos="5207000" algn="l"/>
                <a:tab pos="5207635" algn="l"/>
              </a:tabLst>
            </a:pP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10">
                <a:latin typeface="Calibri"/>
                <a:cs typeface="Calibri"/>
              </a:rPr>
              <a:t>maintained </a:t>
            </a:r>
            <a:r>
              <a:rPr dirty="0" sz="2400" spc="-5">
                <a:latin typeface="Calibri"/>
                <a:cs typeface="Calibri"/>
              </a:rPr>
              <a:t>as </a:t>
            </a:r>
            <a:r>
              <a:rPr dirty="0" sz="2400" spc="-15">
                <a:latin typeface="Calibri"/>
                <a:cs typeface="Calibri"/>
              </a:rPr>
              <a:t>free </a:t>
            </a:r>
            <a:r>
              <a:rPr dirty="0" sz="2400" spc="-5">
                <a:latin typeface="Calibri"/>
                <a:cs typeface="Calibri"/>
              </a:rPr>
              <a:t>as </a:t>
            </a:r>
            <a:r>
              <a:rPr dirty="0" sz="2400" spc="-10">
                <a:latin typeface="Calibri"/>
                <a:cs typeface="Calibri"/>
              </a:rPr>
              <a:t>practicable </a:t>
            </a:r>
            <a:r>
              <a:rPr dirty="0" sz="2400" spc="-15">
                <a:latin typeface="Calibri"/>
                <a:cs typeface="Calibri"/>
              </a:rPr>
              <a:t>from  </a:t>
            </a:r>
            <a:r>
              <a:rPr dirty="0" sz="2400" spc="-10">
                <a:latin typeface="Calibri"/>
                <a:cs typeface="Calibri"/>
              </a:rPr>
              <a:t>settled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dust;</a:t>
            </a:r>
            <a:endParaRPr sz="2400">
              <a:latin typeface="Calibri"/>
              <a:cs typeface="Calibri"/>
            </a:endParaRPr>
          </a:p>
          <a:p>
            <a:pPr marL="5207000" indent="-396875">
              <a:lnSpc>
                <a:spcPts val="2595"/>
              </a:lnSpc>
              <a:spcBef>
                <a:spcPts val="15"/>
              </a:spcBef>
              <a:buAutoNum type="alphaUcPeriod"/>
              <a:tabLst>
                <a:tab pos="5207000" algn="l"/>
                <a:tab pos="5207635" algn="l"/>
              </a:tabLst>
            </a:pPr>
            <a:r>
              <a:rPr dirty="0" sz="2400" spc="-5">
                <a:latin typeface="Calibri"/>
                <a:cs typeface="Calibri"/>
              </a:rPr>
              <a:t>Has </a:t>
            </a:r>
            <a:r>
              <a:rPr dirty="0" sz="2400" spc="-10">
                <a:latin typeface="Calibri"/>
                <a:cs typeface="Calibri"/>
              </a:rPr>
              <a:t>door </a:t>
            </a:r>
            <a:r>
              <a:rPr dirty="0" sz="2400" spc="-5">
                <a:latin typeface="Calibri"/>
                <a:cs typeface="Calibri"/>
              </a:rPr>
              <a:t>seals and closing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mechanisms</a:t>
            </a:r>
            <a:endParaRPr sz="2400">
              <a:latin typeface="Calibri"/>
              <a:cs typeface="Calibri"/>
            </a:endParaRPr>
          </a:p>
          <a:p>
            <a:pPr marL="5207000">
              <a:lnSpc>
                <a:spcPts val="2595"/>
              </a:lnSpc>
            </a:pPr>
            <a:r>
              <a:rPr dirty="0" sz="2400" spc="-10">
                <a:latin typeface="Calibri"/>
                <a:cs typeface="Calibri"/>
              </a:rPr>
              <a:t>that work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properly;</a:t>
            </a:r>
            <a:endParaRPr sz="2400">
              <a:latin typeface="Calibri"/>
              <a:cs typeface="Calibri"/>
            </a:endParaRPr>
          </a:p>
          <a:p>
            <a:pPr marL="5207000" marR="333375" indent="-396875">
              <a:lnSpc>
                <a:spcPts val="2300"/>
              </a:lnSpc>
              <a:spcBef>
                <a:spcPts val="560"/>
              </a:spcBef>
              <a:buAutoNum type="alphaUcPeriod" startAt="3"/>
              <a:tabLst>
                <a:tab pos="5207000" algn="l"/>
                <a:tab pos="5207635" algn="l"/>
              </a:tabLst>
            </a:pPr>
            <a:r>
              <a:rPr dirty="0" sz="2400" spc="-5">
                <a:latin typeface="Calibri"/>
                <a:cs typeface="Calibri"/>
              </a:rPr>
              <a:t>Has </a:t>
            </a:r>
            <a:r>
              <a:rPr dirty="0" sz="2400" spc="-20">
                <a:latin typeface="Calibri"/>
                <a:cs typeface="Calibri"/>
              </a:rPr>
              <a:t>gaskets </a:t>
            </a:r>
            <a:r>
              <a:rPr dirty="0" sz="2400" spc="-5">
                <a:latin typeface="Calibri"/>
                <a:cs typeface="Calibri"/>
              </a:rPr>
              <a:t>and seals </a:t>
            </a:r>
            <a:r>
              <a:rPr dirty="0" sz="2400" spc="-10">
                <a:latin typeface="Calibri"/>
                <a:cs typeface="Calibri"/>
              </a:rPr>
              <a:t>that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10">
                <a:latin typeface="Calibri"/>
                <a:cs typeface="Calibri"/>
              </a:rPr>
              <a:t>good  condition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working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properly;</a:t>
            </a:r>
            <a:endParaRPr sz="2400">
              <a:latin typeface="Calibri"/>
              <a:cs typeface="Calibri"/>
            </a:endParaRPr>
          </a:p>
          <a:p>
            <a:pPr marL="5207000" indent="-396875">
              <a:lnSpc>
                <a:spcPts val="2595"/>
              </a:lnSpc>
              <a:spcBef>
                <a:spcPts val="15"/>
              </a:spcBef>
              <a:buAutoNum type="alphaUcPeriod" startAt="3"/>
              <a:tabLst>
                <a:tab pos="5207000" algn="l"/>
                <a:tab pos="5207635" algn="l"/>
              </a:tabLst>
            </a:pP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5">
                <a:latin typeface="Calibri"/>
                <a:cs typeface="Calibri"/>
              </a:rPr>
              <a:t>under </a:t>
            </a:r>
            <a:r>
              <a:rPr dirty="0" sz="2400" spc="-10">
                <a:latin typeface="Calibri"/>
                <a:cs typeface="Calibri"/>
              </a:rPr>
              <a:t>positive pressure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maintained</a:t>
            </a:r>
            <a:endParaRPr sz="2400">
              <a:latin typeface="Calibri"/>
              <a:cs typeface="Calibri"/>
            </a:endParaRPr>
          </a:p>
          <a:p>
            <a:pPr marL="5207000">
              <a:lnSpc>
                <a:spcPts val="2595"/>
              </a:lnSpc>
            </a:pPr>
            <a:r>
              <a:rPr dirty="0" sz="2400" spc="-10">
                <a:latin typeface="Calibri"/>
                <a:cs typeface="Calibri"/>
              </a:rPr>
              <a:t>through continuous </a:t>
            </a:r>
            <a:r>
              <a:rPr dirty="0" sz="2400" spc="-5">
                <a:latin typeface="Calibri"/>
                <a:cs typeface="Calibri"/>
              </a:rPr>
              <a:t>delivery of </a:t>
            </a:r>
            <a:r>
              <a:rPr dirty="0" sz="2400" spc="-10">
                <a:latin typeface="Calibri"/>
                <a:cs typeface="Calibri"/>
              </a:rPr>
              <a:t>fresh </a:t>
            </a:r>
            <a:r>
              <a:rPr dirty="0" sz="2400">
                <a:latin typeface="Calibri"/>
                <a:cs typeface="Calibri"/>
              </a:rPr>
              <a:t>air;</a:t>
            </a:r>
            <a:endParaRPr sz="2400">
              <a:latin typeface="Calibri"/>
              <a:cs typeface="Calibri"/>
            </a:endParaRPr>
          </a:p>
          <a:p>
            <a:pPr marL="5207000" marR="38735" indent="-396875">
              <a:lnSpc>
                <a:spcPct val="80000"/>
              </a:lnSpc>
              <a:spcBef>
                <a:spcPts val="575"/>
              </a:spcBef>
              <a:buAutoNum type="alphaUcPeriod" startAt="5"/>
              <a:tabLst>
                <a:tab pos="5207000" algn="l"/>
                <a:tab pos="5207635" algn="l"/>
              </a:tabLst>
            </a:pPr>
            <a:r>
              <a:rPr dirty="0" sz="2400" spc="-5">
                <a:latin typeface="Calibri"/>
                <a:cs typeface="Calibri"/>
              </a:rPr>
              <a:t>Has </a:t>
            </a:r>
            <a:r>
              <a:rPr dirty="0" sz="2400" spc="-25">
                <a:latin typeface="Calibri"/>
                <a:cs typeface="Calibri"/>
              </a:rPr>
              <a:t>intake </a:t>
            </a:r>
            <a:r>
              <a:rPr dirty="0" sz="2400" spc="-5">
                <a:latin typeface="Calibri"/>
                <a:cs typeface="Calibri"/>
              </a:rPr>
              <a:t>air </a:t>
            </a:r>
            <a:r>
              <a:rPr dirty="0" sz="2400" spc="-10">
                <a:latin typeface="Calibri"/>
                <a:cs typeface="Calibri"/>
              </a:rPr>
              <a:t>that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10">
                <a:latin typeface="Calibri"/>
                <a:cs typeface="Calibri"/>
              </a:rPr>
              <a:t>filtered through </a:t>
            </a:r>
            <a:r>
              <a:rPr dirty="0" sz="2400">
                <a:latin typeface="Calibri"/>
                <a:cs typeface="Calibri"/>
              </a:rPr>
              <a:t>a  </a:t>
            </a:r>
            <a:r>
              <a:rPr dirty="0" sz="2400" spc="-10">
                <a:latin typeface="Calibri"/>
                <a:cs typeface="Calibri"/>
              </a:rPr>
              <a:t>filter that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5">
                <a:latin typeface="Calibri"/>
                <a:cs typeface="Calibri"/>
              </a:rPr>
              <a:t>95% </a:t>
            </a:r>
            <a:r>
              <a:rPr dirty="0" sz="2400" spc="-15">
                <a:latin typeface="Calibri"/>
                <a:cs typeface="Calibri"/>
              </a:rPr>
              <a:t>efficient </a:t>
            </a:r>
            <a:r>
              <a:rPr dirty="0" sz="2400">
                <a:latin typeface="Calibri"/>
                <a:cs typeface="Calibri"/>
              </a:rPr>
              <a:t>in 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0.3-10.0</a:t>
            </a:r>
            <a:endParaRPr sz="2400">
              <a:latin typeface="Calibri"/>
              <a:cs typeface="Calibri"/>
            </a:endParaRPr>
          </a:p>
          <a:p>
            <a:pPr marL="5207000">
              <a:lnSpc>
                <a:spcPts val="2305"/>
              </a:lnSpc>
            </a:pPr>
            <a:r>
              <a:rPr dirty="0" sz="2400">
                <a:latin typeface="Calibri"/>
                <a:cs typeface="Calibri"/>
              </a:rPr>
              <a:t>µm </a:t>
            </a:r>
            <a:r>
              <a:rPr dirty="0" sz="2400" spc="-15">
                <a:latin typeface="Calibri"/>
                <a:cs typeface="Calibri"/>
              </a:rPr>
              <a:t>range </a:t>
            </a:r>
            <a:r>
              <a:rPr dirty="0" sz="2400" spc="-5">
                <a:latin typeface="Calibri"/>
                <a:cs typeface="Calibri"/>
              </a:rPr>
              <a:t>(e.g., </a:t>
            </a:r>
            <a:r>
              <a:rPr dirty="0" sz="2400" spc="-10">
                <a:latin typeface="Calibri"/>
                <a:cs typeface="Calibri"/>
              </a:rPr>
              <a:t>MERV-16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better);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5207000" indent="-396875">
              <a:lnSpc>
                <a:spcPct val="100000"/>
              </a:lnSpc>
              <a:spcBef>
                <a:spcPts val="5"/>
              </a:spcBef>
              <a:buAutoNum type="alphaUcPeriod" startAt="6"/>
              <a:tabLst>
                <a:tab pos="5207000" algn="l"/>
                <a:tab pos="5207635" algn="l"/>
              </a:tabLst>
            </a:pPr>
            <a:r>
              <a:rPr dirty="0" sz="2400" spc="-5">
                <a:latin typeface="Calibri"/>
                <a:cs typeface="Calibri"/>
              </a:rPr>
              <a:t>Has heating and </a:t>
            </a:r>
            <a:r>
              <a:rPr dirty="0" sz="2400" spc="-10">
                <a:latin typeface="Calibri"/>
                <a:cs typeface="Calibri"/>
              </a:rPr>
              <a:t>cooling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capabilities.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" y="1516418"/>
            <a:ext cx="5388864" cy="4398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711451"/>
            <a:ext cx="4818888" cy="3828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102908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Performing </a:t>
            </a:r>
            <a:r>
              <a:rPr dirty="0"/>
              <a:t>&gt; </a:t>
            </a:r>
            <a:r>
              <a:rPr dirty="0" spc="-5"/>
              <a:t>One </a:t>
            </a:r>
            <a:r>
              <a:rPr dirty="0" spc="-70"/>
              <a:t>Table </a:t>
            </a:r>
            <a:r>
              <a:rPr dirty="0"/>
              <a:t>1 </a:t>
            </a:r>
            <a:r>
              <a:rPr dirty="0" spc="-85"/>
              <a:t>Task </a:t>
            </a:r>
            <a:r>
              <a:rPr dirty="0" spc="-5"/>
              <a:t>During </a:t>
            </a:r>
            <a:r>
              <a:rPr dirty="0"/>
              <a:t>a</a:t>
            </a:r>
            <a:r>
              <a:rPr dirty="0" spc="150"/>
              <a:t> </a:t>
            </a:r>
            <a:r>
              <a:rPr dirty="0"/>
              <a:t>Shift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662303"/>
            <a:ext cx="10033635" cy="5179695"/>
          </a:xfrm>
          <a:prstGeom prst="rect">
            <a:avLst/>
          </a:prstGeom>
        </p:spPr>
        <p:txBody>
          <a:bodyPr wrap="square" lIns="0" tIns="250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-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(c)(3)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15">
                <a:latin typeface="Calibri"/>
                <a:cs typeface="Calibri"/>
              </a:rPr>
              <a:t>Where </a:t>
            </a:r>
            <a:r>
              <a:rPr dirty="0" sz="3000" spc="-5">
                <a:latin typeface="Calibri"/>
                <a:cs typeface="Calibri"/>
              </a:rPr>
              <a:t>an </a:t>
            </a:r>
            <a:r>
              <a:rPr dirty="0" sz="3000" spc="-10">
                <a:latin typeface="Calibri"/>
                <a:cs typeface="Calibri"/>
              </a:rPr>
              <a:t>employee </a:t>
            </a:r>
            <a:r>
              <a:rPr dirty="0" sz="3000" spc="-10" b="1">
                <a:latin typeface="Calibri"/>
                <a:cs typeface="Calibri"/>
              </a:rPr>
              <a:t>performs </a:t>
            </a:r>
            <a:r>
              <a:rPr dirty="0" sz="3000" spc="-15" b="1">
                <a:latin typeface="Calibri"/>
                <a:cs typeface="Calibri"/>
              </a:rPr>
              <a:t>more </a:t>
            </a:r>
            <a:r>
              <a:rPr dirty="0" sz="3000" b="1">
                <a:latin typeface="Calibri"/>
                <a:cs typeface="Calibri"/>
              </a:rPr>
              <a:t>than one </a:t>
            </a:r>
            <a:r>
              <a:rPr dirty="0" sz="3000" spc="-5" b="1">
                <a:latin typeface="Calibri"/>
                <a:cs typeface="Calibri"/>
              </a:rPr>
              <a:t>task </a:t>
            </a:r>
            <a:r>
              <a:rPr dirty="0" sz="3000" b="1">
                <a:latin typeface="Calibri"/>
                <a:cs typeface="Calibri"/>
              </a:rPr>
              <a:t>on </a:t>
            </a:r>
            <a:r>
              <a:rPr dirty="0" sz="3000" spc="-50" b="1">
                <a:latin typeface="Calibri"/>
                <a:cs typeface="Calibri"/>
              </a:rPr>
              <a:t>Table </a:t>
            </a:r>
            <a:r>
              <a:rPr dirty="0" sz="3000" b="1">
                <a:latin typeface="Calibri"/>
                <a:cs typeface="Calibri"/>
              </a:rPr>
              <a:t>1  </a:t>
            </a:r>
            <a:r>
              <a:rPr dirty="0" sz="3000" spc="-5" b="1">
                <a:latin typeface="Calibri"/>
                <a:cs typeface="Calibri"/>
              </a:rPr>
              <a:t>during </a:t>
            </a:r>
            <a:r>
              <a:rPr dirty="0" sz="3000" b="1">
                <a:latin typeface="Calibri"/>
                <a:cs typeface="Calibri"/>
              </a:rPr>
              <a:t>the </a:t>
            </a:r>
            <a:r>
              <a:rPr dirty="0" sz="3000" spc="-10" b="1">
                <a:latin typeface="Calibri"/>
                <a:cs typeface="Calibri"/>
              </a:rPr>
              <a:t>course </a:t>
            </a:r>
            <a:r>
              <a:rPr dirty="0" sz="3000" b="1">
                <a:latin typeface="Calibri"/>
                <a:cs typeface="Calibri"/>
              </a:rPr>
              <a:t>of a shift, and the </a:t>
            </a:r>
            <a:r>
              <a:rPr dirty="0" sz="3000" spc="-15" b="1">
                <a:latin typeface="Calibri"/>
                <a:cs typeface="Calibri"/>
              </a:rPr>
              <a:t>total duration </a:t>
            </a:r>
            <a:r>
              <a:rPr dirty="0" sz="3000" b="1">
                <a:latin typeface="Calibri"/>
                <a:cs typeface="Calibri"/>
              </a:rPr>
              <a:t>of </a:t>
            </a:r>
            <a:r>
              <a:rPr dirty="0" sz="3000" spc="-5" b="1">
                <a:latin typeface="Calibri"/>
                <a:cs typeface="Calibri"/>
              </a:rPr>
              <a:t>all </a:t>
            </a:r>
            <a:r>
              <a:rPr dirty="0" sz="3000" spc="-15" b="1">
                <a:latin typeface="Calibri"/>
                <a:cs typeface="Calibri"/>
              </a:rPr>
              <a:t>tasks  </a:t>
            </a:r>
            <a:r>
              <a:rPr dirty="0" sz="3000" spc="-10" b="1">
                <a:latin typeface="Calibri"/>
                <a:cs typeface="Calibri"/>
              </a:rPr>
              <a:t>combined </a:t>
            </a:r>
            <a:r>
              <a:rPr dirty="0" sz="3000" b="1">
                <a:latin typeface="Calibri"/>
                <a:cs typeface="Calibri"/>
              </a:rPr>
              <a:t>is </a:t>
            </a:r>
            <a:r>
              <a:rPr dirty="0" sz="3000" spc="-15" b="1">
                <a:latin typeface="Calibri"/>
                <a:cs typeface="Calibri"/>
              </a:rPr>
              <a:t>more </a:t>
            </a:r>
            <a:r>
              <a:rPr dirty="0" sz="3000" spc="-5" b="1">
                <a:latin typeface="Calibri"/>
                <a:cs typeface="Calibri"/>
              </a:rPr>
              <a:t>than </a:t>
            </a:r>
            <a:r>
              <a:rPr dirty="0" sz="3000" spc="-20" b="1">
                <a:latin typeface="Calibri"/>
                <a:cs typeface="Calibri"/>
              </a:rPr>
              <a:t>four </a:t>
            </a:r>
            <a:r>
              <a:rPr dirty="0" sz="3000" spc="-5" b="1">
                <a:latin typeface="Calibri"/>
                <a:cs typeface="Calibri"/>
              </a:rPr>
              <a:t>hours</a:t>
            </a:r>
            <a:r>
              <a:rPr dirty="0" sz="3000" spc="-5">
                <a:latin typeface="Calibri"/>
                <a:cs typeface="Calibri"/>
              </a:rPr>
              <a:t>,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15">
                <a:latin typeface="Calibri"/>
                <a:cs typeface="Calibri"/>
              </a:rPr>
              <a:t>required respiratory  protection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>
                <a:latin typeface="Calibri"/>
                <a:cs typeface="Calibri"/>
              </a:rPr>
              <a:t>each </a:t>
            </a:r>
            <a:r>
              <a:rPr dirty="0" sz="3000" spc="-15">
                <a:latin typeface="Calibri"/>
                <a:cs typeface="Calibri"/>
              </a:rPr>
              <a:t>task </a:t>
            </a:r>
            <a:r>
              <a:rPr dirty="0" sz="3000">
                <a:latin typeface="Calibri"/>
                <a:cs typeface="Calibri"/>
              </a:rPr>
              <a:t>is the </a:t>
            </a:r>
            <a:r>
              <a:rPr dirty="0" sz="3000" spc="-20">
                <a:latin typeface="Calibri"/>
                <a:cs typeface="Calibri"/>
              </a:rPr>
              <a:t>respiratory </a:t>
            </a:r>
            <a:r>
              <a:rPr dirty="0" sz="3000" spc="-10">
                <a:latin typeface="Calibri"/>
                <a:cs typeface="Calibri"/>
              </a:rPr>
              <a:t>protection </a:t>
            </a:r>
            <a:r>
              <a:rPr dirty="0" sz="3000" spc="-5">
                <a:latin typeface="Calibri"/>
                <a:cs typeface="Calibri"/>
              </a:rPr>
              <a:t>specified 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 spc="-15">
                <a:latin typeface="Calibri"/>
                <a:cs typeface="Calibri"/>
              </a:rPr>
              <a:t>more </a:t>
            </a:r>
            <a:r>
              <a:rPr dirty="0" sz="3000">
                <a:latin typeface="Calibri"/>
                <a:cs typeface="Calibri"/>
              </a:rPr>
              <a:t>than </a:t>
            </a:r>
            <a:r>
              <a:rPr dirty="0" sz="3000" spc="-20">
                <a:latin typeface="Calibri"/>
                <a:cs typeface="Calibri"/>
              </a:rPr>
              <a:t>four </a:t>
            </a:r>
            <a:r>
              <a:rPr dirty="0" sz="3000" spc="-15">
                <a:latin typeface="Calibri"/>
                <a:cs typeface="Calibri"/>
              </a:rPr>
              <a:t>hours </a:t>
            </a:r>
            <a:r>
              <a:rPr dirty="0" sz="3000" spc="-10">
                <a:latin typeface="Calibri"/>
                <a:cs typeface="Calibri"/>
              </a:rPr>
              <a:t>per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shift.</a:t>
            </a:r>
            <a:endParaRPr sz="3000">
              <a:latin typeface="Calibri"/>
              <a:cs typeface="Calibri"/>
            </a:endParaRPr>
          </a:p>
          <a:p>
            <a:pPr marL="355600" marR="2794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>
                <a:latin typeface="Calibri"/>
                <a:cs typeface="Calibri"/>
              </a:rPr>
              <a:t>If the </a:t>
            </a:r>
            <a:r>
              <a:rPr dirty="0" sz="3000" spc="-15" b="1">
                <a:latin typeface="Calibri"/>
                <a:cs typeface="Calibri"/>
              </a:rPr>
              <a:t>total duration </a:t>
            </a:r>
            <a:r>
              <a:rPr dirty="0" sz="3000" b="1">
                <a:latin typeface="Calibri"/>
                <a:cs typeface="Calibri"/>
              </a:rPr>
              <a:t>of </a:t>
            </a:r>
            <a:r>
              <a:rPr dirty="0" sz="3000" spc="-5" b="1">
                <a:latin typeface="Calibri"/>
                <a:cs typeface="Calibri"/>
              </a:rPr>
              <a:t>all </a:t>
            </a:r>
            <a:r>
              <a:rPr dirty="0" sz="3000" spc="-15" b="1">
                <a:latin typeface="Calibri"/>
                <a:cs typeface="Calibri"/>
              </a:rPr>
              <a:t>tasks </a:t>
            </a:r>
            <a:r>
              <a:rPr dirty="0" sz="3000" b="1">
                <a:latin typeface="Calibri"/>
                <a:cs typeface="Calibri"/>
              </a:rPr>
              <a:t>on </a:t>
            </a:r>
            <a:r>
              <a:rPr dirty="0" sz="3000" spc="-50" b="1">
                <a:latin typeface="Calibri"/>
                <a:cs typeface="Calibri"/>
              </a:rPr>
              <a:t>Table </a:t>
            </a:r>
            <a:r>
              <a:rPr dirty="0" sz="3000" b="1">
                <a:latin typeface="Calibri"/>
                <a:cs typeface="Calibri"/>
              </a:rPr>
              <a:t>1 </a:t>
            </a:r>
            <a:r>
              <a:rPr dirty="0" sz="3000" spc="-10" b="1">
                <a:latin typeface="Calibri"/>
                <a:cs typeface="Calibri"/>
              </a:rPr>
              <a:t>combined </a:t>
            </a:r>
            <a:r>
              <a:rPr dirty="0" sz="3000" b="1">
                <a:latin typeface="Calibri"/>
                <a:cs typeface="Calibri"/>
              </a:rPr>
              <a:t>is less  than </a:t>
            </a:r>
            <a:r>
              <a:rPr dirty="0" sz="3000" spc="-15" b="1">
                <a:latin typeface="Calibri"/>
                <a:cs typeface="Calibri"/>
              </a:rPr>
              <a:t>four </a:t>
            </a:r>
            <a:r>
              <a:rPr dirty="0" sz="3000" spc="-10" b="1">
                <a:latin typeface="Calibri"/>
                <a:cs typeface="Calibri"/>
              </a:rPr>
              <a:t>hours</a:t>
            </a:r>
            <a:r>
              <a:rPr dirty="0" sz="3000" spc="-10">
                <a:latin typeface="Calibri"/>
                <a:cs typeface="Calibri"/>
              </a:rPr>
              <a:t>,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15">
                <a:latin typeface="Calibri"/>
                <a:cs typeface="Calibri"/>
              </a:rPr>
              <a:t>required </a:t>
            </a:r>
            <a:r>
              <a:rPr dirty="0" sz="3000" spc="-20">
                <a:latin typeface="Calibri"/>
                <a:cs typeface="Calibri"/>
              </a:rPr>
              <a:t>respiratory </a:t>
            </a:r>
            <a:r>
              <a:rPr dirty="0" sz="3000" spc="-10">
                <a:latin typeface="Calibri"/>
                <a:cs typeface="Calibri"/>
              </a:rPr>
              <a:t>protection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>
                <a:latin typeface="Calibri"/>
                <a:cs typeface="Calibri"/>
              </a:rPr>
              <a:t>each  </a:t>
            </a:r>
            <a:r>
              <a:rPr dirty="0" sz="3000" spc="-15">
                <a:latin typeface="Calibri"/>
                <a:cs typeface="Calibri"/>
              </a:rPr>
              <a:t>task </a:t>
            </a:r>
            <a:r>
              <a:rPr dirty="0" sz="3000">
                <a:latin typeface="Calibri"/>
                <a:cs typeface="Calibri"/>
              </a:rPr>
              <a:t>is the </a:t>
            </a:r>
            <a:r>
              <a:rPr dirty="0" sz="3000" spc="-20">
                <a:latin typeface="Calibri"/>
                <a:cs typeface="Calibri"/>
              </a:rPr>
              <a:t>respiratory </a:t>
            </a:r>
            <a:r>
              <a:rPr dirty="0" sz="3000" spc="-15">
                <a:latin typeface="Calibri"/>
                <a:cs typeface="Calibri"/>
              </a:rPr>
              <a:t>protection </a:t>
            </a:r>
            <a:r>
              <a:rPr dirty="0" sz="3000" spc="-5">
                <a:latin typeface="Calibri"/>
                <a:cs typeface="Calibri"/>
              </a:rPr>
              <a:t>specified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 spc="-5">
                <a:latin typeface="Calibri"/>
                <a:cs typeface="Calibri"/>
              </a:rPr>
              <a:t>less </a:t>
            </a:r>
            <a:r>
              <a:rPr dirty="0" sz="3000">
                <a:latin typeface="Calibri"/>
                <a:cs typeface="Calibri"/>
              </a:rPr>
              <a:t>than </a:t>
            </a:r>
            <a:r>
              <a:rPr dirty="0" sz="3000" spc="-20">
                <a:latin typeface="Calibri"/>
                <a:cs typeface="Calibri"/>
              </a:rPr>
              <a:t>four  </a:t>
            </a:r>
            <a:r>
              <a:rPr dirty="0" sz="3000" spc="-15">
                <a:latin typeface="Calibri"/>
                <a:cs typeface="Calibri"/>
              </a:rPr>
              <a:t>hours </a:t>
            </a:r>
            <a:r>
              <a:rPr dirty="0" sz="3000" spc="-10">
                <a:latin typeface="Calibri"/>
                <a:cs typeface="Calibri"/>
              </a:rPr>
              <a:t>per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shift.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892111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Alternative </a:t>
            </a:r>
            <a:r>
              <a:rPr dirty="0" spc="-5"/>
              <a:t>Exposure </a:t>
            </a:r>
            <a:r>
              <a:rPr dirty="0" spc="-15"/>
              <a:t>Control</a:t>
            </a:r>
            <a:r>
              <a:rPr dirty="0" spc="-45"/>
              <a:t> </a:t>
            </a:r>
            <a:r>
              <a:rPr dirty="0" spc="-5"/>
              <a:t>Methods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727684"/>
            <a:ext cx="4811395" cy="4516120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-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(d)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17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15">
                <a:latin typeface="Calibri"/>
                <a:cs typeface="Calibri"/>
              </a:rPr>
              <a:t>For </a:t>
            </a:r>
            <a:r>
              <a:rPr dirty="0" sz="3200" spc="-20">
                <a:latin typeface="Calibri"/>
                <a:cs typeface="Calibri"/>
              </a:rPr>
              <a:t>tasks </a:t>
            </a:r>
            <a:r>
              <a:rPr dirty="0" sz="3200" b="1">
                <a:latin typeface="Calibri"/>
                <a:cs typeface="Calibri"/>
              </a:rPr>
              <a:t>not </a:t>
            </a:r>
            <a:r>
              <a:rPr dirty="0" sz="3200" spc="-10" b="1">
                <a:latin typeface="Calibri"/>
                <a:cs typeface="Calibri"/>
              </a:rPr>
              <a:t>addressed by  </a:t>
            </a:r>
            <a:r>
              <a:rPr dirty="0" sz="3200" spc="-50" b="1">
                <a:latin typeface="Calibri"/>
                <a:cs typeface="Calibri"/>
              </a:rPr>
              <a:t>Table </a:t>
            </a:r>
            <a:r>
              <a:rPr dirty="0" sz="3200" spc="-5" b="1">
                <a:latin typeface="Calibri"/>
                <a:cs typeface="Calibri"/>
              </a:rPr>
              <a:t>1</a:t>
            </a:r>
            <a:r>
              <a:rPr dirty="0" sz="3200" spc="-5">
                <a:latin typeface="Calibri"/>
                <a:cs typeface="Calibri"/>
              </a:rPr>
              <a:t>,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355600" marR="105410" indent="-342900">
              <a:lnSpc>
                <a:spcPct val="90000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10">
                <a:latin typeface="Calibri"/>
                <a:cs typeface="Calibri"/>
              </a:rPr>
              <a:t>Where </a:t>
            </a:r>
            <a:r>
              <a:rPr dirty="0" sz="3200" spc="-5">
                <a:latin typeface="Calibri"/>
                <a:cs typeface="Calibri"/>
              </a:rPr>
              <a:t>one </a:t>
            </a:r>
            <a:r>
              <a:rPr dirty="0" sz="3200" spc="-5" b="1">
                <a:latin typeface="Calibri"/>
                <a:cs typeface="Calibri"/>
              </a:rPr>
              <a:t>cannot fully  </a:t>
            </a:r>
            <a:r>
              <a:rPr dirty="0" sz="3200" b="1">
                <a:latin typeface="Calibri"/>
                <a:cs typeface="Calibri"/>
              </a:rPr>
              <a:t>and </a:t>
            </a:r>
            <a:r>
              <a:rPr dirty="0" sz="3200" spc="-5" b="1">
                <a:latin typeface="Calibri"/>
                <a:cs typeface="Calibri"/>
              </a:rPr>
              <a:t>properly implement 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engineering </a:t>
            </a:r>
            <a:r>
              <a:rPr dirty="0" sz="3200" spc="-15">
                <a:latin typeface="Calibri"/>
                <a:cs typeface="Calibri"/>
              </a:rPr>
              <a:t>controls,  </a:t>
            </a:r>
            <a:r>
              <a:rPr dirty="0" sz="3200" spc="-10">
                <a:latin typeface="Calibri"/>
                <a:cs typeface="Calibri"/>
              </a:rPr>
              <a:t>work practices, </a:t>
            </a:r>
            <a:r>
              <a:rPr dirty="0" sz="3200" spc="-5">
                <a:latin typeface="Calibri"/>
                <a:cs typeface="Calibri"/>
              </a:rPr>
              <a:t>and  </a:t>
            </a:r>
            <a:r>
              <a:rPr dirty="0" sz="3200" spc="-20">
                <a:latin typeface="Calibri"/>
                <a:cs typeface="Calibri"/>
              </a:rPr>
              <a:t>respiratory </a:t>
            </a:r>
            <a:r>
              <a:rPr dirty="0" sz="3200" spc="-10">
                <a:latin typeface="Calibri"/>
                <a:cs typeface="Calibri"/>
              </a:rPr>
              <a:t>protection  </a:t>
            </a:r>
            <a:r>
              <a:rPr dirty="0" sz="3200" spc="-5">
                <a:latin typeface="Calibri"/>
                <a:cs typeface="Calibri"/>
              </a:rPr>
              <a:t>specified </a:t>
            </a:r>
            <a:r>
              <a:rPr dirty="0" sz="3200">
                <a:latin typeface="Calibri"/>
                <a:cs typeface="Calibri"/>
              </a:rPr>
              <a:t>by </a:t>
            </a:r>
            <a:r>
              <a:rPr dirty="0" sz="3200" spc="-55">
                <a:latin typeface="Calibri"/>
                <a:cs typeface="Calibri"/>
              </a:rPr>
              <a:t>Table </a:t>
            </a:r>
            <a:r>
              <a:rPr dirty="0" sz="3200">
                <a:latin typeface="Calibri"/>
                <a:cs typeface="Calibri"/>
              </a:rPr>
              <a:t>1,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THEN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8907" y="5168900"/>
            <a:ext cx="458025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Calibri"/>
                <a:cs typeface="Calibri"/>
              </a:rPr>
              <a:t>comply with </a:t>
            </a:r>
            <a:r>
              <a:rPr dirty="0" sz="3200" spc="-15" b="1">
                <a:latin typeface="Calibri"/>
                <a:cs typeface="Calibri"/>
              </a:rPr>
              <a:t>paragraph</a:t>
            </a:r>
            <a:r>
              <a:rPr dirty="0" sz="3200" spc="-1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(d)</a:t>
            </a:r>
            <a:r>
              <a:rPr dirty="0" sz="320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05233" y="6549643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9711" y="1341119"/>
            <a:ext cx="4878324" cy="4063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34783" y="1536191"/>
            <a:ext cx="4308348" cy="3493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54036" y="5272532"/>
            <a:ext cx="406971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81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Employee </a:t>
            </a:r>
            <a:r>
              <a:rPr dirty="0" sz="2400" spc="-5">
                <a:latin typeface="Calibri"/>
                <a:cs typeface="Calibri"/>
              </a:rPr>
              <a:t>using demo </a:t>
            </a:r>
            <a:r>
              <a:rPr dirty="0" sz="2400" spc="-10">
                <a:latin typeface="Calibri"/>
                <a:cs typeface="Calibri"/>
              </a:rPr>
              <a:t>saw  </a:t>
            </a:r>
            <a:r>
              <a:rPr dirty="0" sz="2400">
                <a:latin typeface="Calibri"/>
                <a:cs typeface="Calibri"/>
              </a:rPr>
              <a:t>without </a:t>
            </a:r>
            <a:r>
              <a:rPr dirty="0" sz="2400" spc="-15">
                <a:latin typeface="Calibri"/>
                <a:cs typeface="Calibri"/>
              </a:rPr>
              <a:t>water control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measures;  </a:t>
            </a:r>
            <a:r>
              <a:rPr dirty="0" sz="2400" spc="-15">
                <a:latin typeface="Calibri"/>
                <a:cs typeface="Calibri"/>
              </a:rPr>
              <a:t>exposure </a:t>
            </a:r>
            <a:r>
              <a:rPr dirty="0" sz="2400">
                <a:latin typeface="Calibri"/>
                <a:cs typeface="Calibri"/>
              </a:rPr>
              <a:t>&gt; </a:t>
            </a:r>
            <a:r>
              <a:rPr dirty="0" sz="2400" spc="-5">
                <a:latin typeface="Calibri"/>
                <a:cs typeface="Calibri"/>
              </a:rPr>
              <a:t>45× new OSHA </a:t>
            </a:r>
            <a:r>
              <a:rPr dirty="0" sz="2400">
                <a:latin typeface="Calibri"/>
                <a:cs typeface="Calibri"/>
              </a:rPr>
              <a:t>PEL 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 spc="-10">
                <a:latin typeface="Calibri"/>
                <a:cs typeface="Calibri"/>
              </a:rPr>
              <a:t>respirable crystalline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silica.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502221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Exposure</a:t>
            </a:r>
            <a:r>
              <a:rPr dirty="0" spc="-55"/>
              <a:t> </a:t>
            </a:r>
            <a:r>
              <a:rPr dirty="0" spc="-5"/>
              <a:t>Assessment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643266"/>
            <a:ext cx="9427845" cy="5260975"/>
          </a:xfrm>
          <a:prstGeom prst="rect">
            <a:avLst/>
          </a:prstGeom>
        </p:spPr>
        <p:txBody>
          <a:bodyPr wrap="square" lIns="0" tIns="269240" rIns="0" bIns="0" rtlCol="0" vert="horz">
            <a:spAutoFit/>
          </a:bodyPr>
          <a:lstStyle/>
          <a:p>
            <a:pPr marL="649605">
              <a:lnSpc>
                <a:spcPct val="100000"/>
              </a:lnSpc>
              <a:spcBef>
                <a:spcPts val="212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(d)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(d)(2)</a:t>
            </a:r>
            <a:endParaRPr sz="3200">
              <a:latin typeface="Calibri"/>
              <a:cs typeface="Calibri"/>
            </a:endParaRPr>
          </a:p>
          <a:p>
            <a:pPr marL="12700" marR="4322445">
              <a:lnSpc>
                <a:spcPct val="100000"/>
              </a:lnSpc>
              <a:spcBef>
                <a:spcPts val="1755"/>
              </a:spcBef>
            </a:pPr>
            <a:r>
              <a:rPr dirty="0" sz="2800" spc="-10">
                <a:latin typeface="Calibri"/>
                <a:cs typeface="Calibri"/>
              </a:rPr>
              <a:t>The </a:t>
            </a:r>
            <a:r>
              <a:rPr dirty="0" sz="2800" spc="-15">
                <a:latin typeface="Calibri"/>
                <a:cs typeface="Calibri"/>
              </a:rPr>
              <a:t>employer </a:t>
            </a:r>
            <a:r>
              <a:rPr dirty="0" sz="2800" spc="-10">
                <a:latin typeface="Calibri"/>
                <a:cs typeface="Calibri"/>
              </a:rPr>
              <a:t>shall </a:t>
            </a:r>
            <a:r>
              <a:rPr dirty="0" sz="2800" spc="-5" b="1">
                <a:latin typeface="Calibri"/>
                <a:cs typeface="Calibri"/>
              </a:rPr>
              <a:t>assess the  </a:t>
            </a:r>
            <a:r>
              <a:rPr dirty="0" sz="2800" spc="-20" b="1">
                <a:latin typeface="Calibri"/>
                <a:cs typeface="Calibri"/>
              </a:rPr>
              <a:t>exposure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0" b="1">
                <a:latin typeface="Calibri"/>
                <a:cs typeface="Calibri"/>
              </a:rPr>
              <a:t>each </a:t>
            </a:r>
            <a:r>
              <a:rPr dirty="0" sz="2800" spc="-15" b="1">
                <a:latin typeface="Calibri"/>
                <a:cs typeface="Calibri"/>
              </a:rPr>
              <a:t>employee </a:t>
            </a:r>
            <a:r>
              <a:rPr dirty="0" sz="2800" spc="-10" b="1">
                <a:latin typeface="Calibri"/>
                <a:cs typeface="Calibri"/>
              </a:rPr>
              <a:t>who </a:t>
            </a:r>
            <a:r>
              <a:rPr dirty="0" sz="2800" spc="-5" b="1">
                <a:latin typeface="Calibri"/>
                <a:cs typeface="Calibri"/>
              </a:rPr>
              <a:t>is  or </a:t>
            </a:r>
            <a:r>
              <a:rPr dirty="0" sz="2800" spc="-20" b="1">
                <a:latin typeface="Calibri"/>
                <a:cs typeface="Calibri"/>
              </a:rPr>
              <a:t>may </a:t>
            </a:r>
            <a:r>
              <a:rPr dirty="0" sz="2800" spc="-10" b="1">
                <a:latin typeface="Calibri"/>
                <a:cs typeface="Calibri"/>
              </a:rPr>
              <a:t>reasonably </a:t>
            </a:r>
            <a:r>
              <a:rPr dirty="0" sz="2800" spc="-5" b="1">
                <a:latin typeface="Calibri"/>
                <a:cs typeface="Calibri"/>
              </a:rPr>
              <a:t>be </a:t>
            </a:r>
            <a:r>
              <a:rPr dirty="0" sz="2800" spc="-20" b="1">
                <a:latin typeface="Calibri"/>
                <a:cs typeface="Calibri"/>
              </a:rPr>
              <a:t>expected </a:t>
            </a:r>
            <a:r>
              <a:rPr dirty="0" sz="2800" spc="-15" b="1">
                <a:latin typeface="Calibri"/>
                <a:cs typeface="Calibri"/>
              </a:rPr>
              <a:t>to  </a:t>
            </a:r>
            <a:r>
              <a:rPr dirty="0" sz="2800" spc="-5" b="1">
                <a:latin typeface="Calibri"/>
                <a:cs typeface="Calibri"/>
              </a:rPr>
              <a:t>be </a:t>
            </a:r>
            <a:r>
              <a:rPr dirty="0" sz="2800" spc="-15" b="1">
                <a:latin typeface="Calibri"/>
                <a:cs typeface="Calibri"/>
              </a:rPr>
              <a:t>exposed to respirable  </a:t>
            </a:r>
            <a:r>
              <a:rPr dirty="0" sz="2800" spc="-10" b="1">
                <a:latin typeface="Calibri"/>
                <a:cs typeface="Calibri"/>
              </a:rPr>
              <a:t>crystalline </a:t>
            </a:r>
            <a:r>
              <a:rPr dirty="0" sz="2800" spc="-5" b="1">
                <a:latin typeface="Calibri"/>
                <a:cs typeface="Calibri"/>
              </a:rPr>
              <a:t>silica </a:t>
            </a:r>
            <a:r>
              <a:rPr dirty="0" sz="2800" spc="-20" b="1">
                <a:latin typeface="Calibri"/>
                <a:cs typeface="Calibri"/>
              </a:rPr>
              <a:t>at </a:t>
            </a:r>
            <a:r>
              <a:rPr dirty="0" sz="2800" spc="-5" b="1">
                <a:latin typeface="Calibri"/>
                <a:cs typeface="Calibri"/>
              </a:rPr>
              <a:t>or </a:t>
            </a:r>
            <a:r>
              <a:rPr dirty="0" sz="2800" spc="-15" b="1">
                <a:latin typeface="Calibri"/>
                <a:cs typeface="Calibri"/>
              </a:rPr>
              <a:t>above </a:t>
            </a:r>
            <a:r>
              <a:rPr dirty="0" sz="2800" spc="-5" b="1">
                <a:latin typeface="Calibri"/>
                <a:cs typeface="Calibri"/>
              </a:rPr>
              <a:t>the  action </a:t>
            </a:r>
            <a:r>
              <a:rPr dirty="0" sz="2800" spc="-15" b="1">
                <a:latin typeface="Calibri"/>
                <a:cs typeface="Calibri"/>
              </a:rPr>
              <a:t>level </a:t>
            </a:r>
            <a:r>
              <a:rPr dirty="0" sz="2800" spc="-5">
                <a:latin typeface="Calibri"/>
                <a:cs typeface="Calibri"/>
              </a:rPr>
              <a:t>in </a:t>
            </a:r>
            <a:r>
              <a:rPr dirty="0" sz="2800" spc="-15">
                <a:latin typeface="Calibri"/>
                <a:cs typeface="Calibri"/>
              </a:rPr>
              <a:t>accordance </a:t>
            </a:r>
            <a:r>
              <a:rPr dirty="0" sz="2800" spc="-5">
                <a:latin typeface="Calibri"/>
                <a:cs typeface="Calibri"/>
              </a:rPr>
              <a:t>with  either the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performance option </a:t>
            </a:r>
            <a:r>
              <a:rPr dirty="0" sz="2800" spc="-5">
                <a:latin typeface="Calibri"/>
                <a:cs typeface="Calibri"/>
              </a:rPr>
              <a:t>in  </a:t>
            </a:r>
            <a:r>
              <a:rPr dirty="0" sz="2800" spc="-20">
                <a:latin typeface="Calibri"/>
                <a:cs typeface="Calibri"/>
              </a:rPr>
              <a:t>paragraph </a:t>
            </a:r>
            <a:r>
              <a:rPr dirty="0" sz="2800" spc="-5">
                <a:latin typeface="Calibri"/>
                <a:cs typeface="Calibri"/>
              </a:rPr>
              <a:t>(d)(2)(ii) or the 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scheduled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monitoring option </a:t>
            </a:r>
            <a:r>
              <a:rPr dirty="0" sz="2800" spc="-5">
                <a:latin typeface="Calibri"/>
                <a:cs typeface="Calibri"/>
              </a:rPr>
              <a:t>in  </a:t>
            </a:r>
            <a:r>
              <a:rPr dirty="0" sz="2800" spc="-20">
                <a:latin typeface="Calibri"/>
                <a:cs typeface="Calibri"/>
              </a:rPr>
              <a:t>paragraph </a:t>
            </a:r>
            <a:r>
              <a:rPr dirty="0" sz="2800" spc="-5">
                <a:latin typeface="Calibri"/>
                <a:cs typeface="Calibri"/>
              </a:rPr>
              <a:t>(d)(2)(iii) of this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section.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8128" y="1429448"/>
            <a:ext cx="5244083" cy="5047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53200" y="1624583"/>
            <a:ext cx="4674108" cy="4477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502221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Exposure</a:t>
            </a:r>
            <a:r>
              <a:rPr dirty="0" spc="-55"/>
              <a:t> </a:t>
            </a:r>
            <a:r>
              <a:rPr dirty="0" spc="-5"/>
              <a:t>Assessment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643266"/>
            <a:ext cx="10314305" cy="3980815"/>
          </a:xfrm>
          <a:prstGeom prst="rect">
            <a:avLst/>
          </a:prstGeom>
        </p:spPr>
        <p:txBody>
          <a:bodyPr wrap="square" lIns="0" tIns="269240" rIns="0" bIns="0" rtlCol="0" vert="horz">
            <a:spAutoFit/>
          </a:bodyPr>
          <a:lstStyle/>
          <a:p>
            <a:pPr marL="649605">
              <a:lnSpc>
                <a:spcPct val="100000"/>
              </a:lnSpc>
              <a:spcBef>
                <a:spcPts val="212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(d)(2)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(d)(2)(ii)</a:t>
            </a:r>
            <a:endParaRPr sz="3200">
              <a:latin typeface="Calibri"/>
              <a:cs typeface="Calibri"/>
            </a:endParaRPr>
          </a:p>
          <a:p>
            <a:pPr marL="12700" marR="4963795">
              <a:lnSpc>
                <a:spcPct val="100000"/>
              </a:lnSpc>
              <a:spcBef>
                <a:spcPts val="1755"/>
              </a:spcBef>
            </a:pPr>
            <a:r>
              <a:rPr dirty="0" sz="2800" spc="-10">
                <a:latin typeface="Calibri"/>
                <a:cs typeface="Calibri"/>
              </a:rPr>
              <a:t>The </a:t>
            </a:r>
            <a:r>
              <a:rPr dirty="0" sz="2800" spc="-15">
                <a:latin typeface="Calibri"/>
                <a:cs typeface="Calibri"/>
              </a:rPr>
              <a:t>employer </a:t>
            </a:r>
            <a:r>
              <a:rPr dirty="0" sz="2800" spc="-10">
                <a:latin typeface="Calibri"/>
                <a:cs typeface="Calibri"/>
              </a:rPr>
              <a:t>shall assess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8-hour  </a:t>
            </a:r>
            <a:r>
              <a:rPr dirty="0" sz="2800" spc="-50">
                <a:latin typeface="Calibri"/>
                <a:cs typeface="Calibri"/>
              </a:rPr>
              <a:t>TWA </a:t>
            </a:r>
            <a:r>
              <a:rPr dirty="0" sz="2800" spc="-20">
                <a:latin typeface="Calibri"/>
                <a:cs typeface="Calibri"/>
              </a:rPr>
              <a:t>exposure </a:t>
            </a:r>
            <a:r>
              <a:rPr dirty="0" sz="2800" spc="-25">
                <a:latin typeface="Calibri"/>
                <a:cs typeface="Calibri"/>
              </a:rPr>
              <a:t>for </a:t>
            </a:r>
            <a:r>
              <a:rPr dirty="0" sz="2800" spc="-5">
                <a:latin typeface="Calibri"/>
                <a:cs typeface="Calibri"/>
              </a:rPr>
              <a:t>each </a:t>
            </a:r>
            <a:r>
              <a:rPr dirty="0" sz="2800" spc="-15">
                <a:latin typeface="Calibri"/>
                <a:cs typeface="Calibri"/>
              </a:rPr>
              <a:t>employee </a:t>
            </a:r>
            <a:r>
              <a:rPr dirty="0" sz="2800" spc="-10">
                <a:latin typeface="Calibri"/>
                <a:cs typeface="Calibri"/>
              </a:rPr>
              <a:t>on  </a:t>
            </a:r>
            <a:r>
              <a:rPr dirty="0" sz="2800" spc="-5">
                <a:latin typeface="Calibri"/>
                <a:cs typeface="Calibri"/>
              </a:rPr>
              <a:t>the basis of </a:t>
            </a:r>
            <a:r>
              <a:rPr dirty="0" sz="2800" spc="-20" b="1">
                <a:latin typeface="Calibri"/>
                <a:cs typeface="Calibri"/>
              </a:rPr>
              <a:t>any </a:t>
            </a:r>
            <a:r>
              <a:rPr dirty="0" sz="2800" spc="-10" b="1">
                <a:latin typeface="Calibri"/>
                <a:cs typeface="Calibri"/>
              </a:rPr>
              <a:t>combination </a:t>
            </a:r>
            <a:r>
              <a:rPr dirty="0" sz="2800" spc="-5" b="1">
                <a:latin typeface="Calibri"/>
                <a:cs typeface="Calibri"/>
              </a:rPr>
              <a:t>of air  </a:t>
            </a:r>
            <a:r>
              <a:rPr dirty="0" sz="2800" spc="-10" b="1">
                <a:latin typeface="Calibri"/>
                <a:cs typeface="Calibri"/>
              </a:rPr>
              <a:t>monitoring </a:t>
            </a:r>
            <a:r>
              <a:rPr dirty="0" sz="2800" spc="-20" b="1">
                <a:latin typeface="Calibri"/>
                <a:cs typeface="Calibri"/>
              </a:rPr>
              <a:t>data </a:t>
            </a:r>
            <a:r>
              <a:rPr dirty="0" sz="2800" spc="-5" b="1">
                <a:latin typeface="Calibri"/>
                <a:cs typeface="Calibri"/>
              </a:rPr>
              <a:t>or objective </a:t>
            </a:r>
            <a:r>
              <a:rPr dirty="0" sz="2800" spc="-20" b="1">
                <a:latin typeface="Calibri"/>
                <a:cs typeface="Calibri"/>
              </a:rPr>
              <a:t>data  </a:t>
            </a:r>
            <a:r>
              <a:rPr dirty="0" sz="2800" spc="-5" b="1">
                <a:latin typeface="Calibri"/>
                <a:cs typeface="Calibri"/>
              </a:rPr>
              <a:t>sufficient </a:t>
            </a:r>
            <a:r>
              <a:rPr dirty="0" sz="2800" spc="-15" b="1">
                <a:latin typeface="Calibri"/>
                <a:cs typeface="Calibri"/>
              </a:rPr>
              <a:t>to accurately </a:t>
            </a:r>
            <a:r>
              <a:rPr dirty="0" sz="2800" spc="-20" b="1">
                <a:latin typeface="Calibri"/>
                <a:cs typeface="Calibri"/>
              </a:rPr>
              <a:t>characterize  </a:t>
            </a:r>
            <a:r>
              <a:rPr dirty="0" sz="2800" spc="-15" b="1">
                <a:latin typeface="Calibri"/>
                <a:cs typeface="Calibri"/>
              </a:rPr>
              <a:t>employee exposures </a:t>
            </a:r>
            <a:r>
              <a:rPr dirty="0" sz="2800" spc="-20">
                <a:latin typeface="Calibri"/>
                <a:cs typeface="Calibri"/>
              </a:rPr>
              <a:t>to </a:t>
            </a:r>
            <a:r>
              <a:rPr dirty="0" sz="2800" spc="-15">
                <a:latin typeface="Calibri"/>
                <a:cs typeface="Calibri"/>
              </a:rPr>
              <a:t>respirable  crystalline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silica.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68083" y="1335043"/>
            <a:ext cx="4715256" cy="55229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62661" y="1529765"/>
            <a:ext cx="4145267" cy="5001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41819" y="1370081"/>
            <a:ext cx="4568952" cy="5466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37425" y="1565033"/>
            <a:ext cx="3998188" cy="48963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42988" y="1444750"/>
            <a:ext cx="4372356" cy="5321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38885" y="1640484"/>
            <a:ext cx="3802189" cy="47520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690689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Scheduled </a:t>
            </a:r>
            <a:r>
              <a:rPr dirty="0" spc="-10"/>
              <a:t>Monitoring</a:t>
            </a:r>
            <a:r>
              <a:rPr dirty="0" spc="-35"/>
              <a:t> </a:t>
            </a:r>
            <a:r>
              <a:rPr dirty="0" spc="-5"/>
              <a:t>Option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750195"/>
            <a:ext cx="10075545" cy="5466715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(d)(3)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(d)(2)(iii)</a:t>
            </a:r>
            <a:endParaRPr sz="3200">
              <a:latin typeface="Calibri"/>
              <a:cs typeface="Calibri"/>
            </a:endParaRPr>
          </a:p>
          <a:p>
            <a:pPr marL="355600" marR="71755" indent="-342900">
              <a:lnSpc>
                <a:spcPct val="80000"/>
              </a:lnSpc>
              <a:spcBef>
                <a:spcPts val="18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10">
                <a:latin typeface="Calibri"/>
                <a:cs typeface="Calibri"/>
              </a:rPr>
              <a:t>employer </a:t>
            </a:r>
            <a:r>
              <a:rPr dirty="0" sz="3000" spc="-5">
                <a:latin typeface="Calibri"/>
                <a:cs typeface="Calibri"/>
              </a:rPr>
              <a:t>shall </a:t>
            </a:r>
            <a:r>
              <a:rPr dirty="0" sz="3000" spc="-10" b="1">
                <a:latin typeface="Calibri"/>
                <a:cs typeface="Calibri"/>
              </a:rPr>
              <a:t>perform </a:t>
            </a:r>
            <a:r>
              <a:rPr dirty="0" sz="3000" spc="-5" b="1">
                <a:latin typeface="Calibri"/>
                <a:cs typeface="Calibri"/>
              </a:rPr>
              <a:t>initial </a:t>
            </a:r>
            <a:r>
              <a:rPr dirty="0" sz="3000" spc="-10" b="1">
                <a:latin typeface="Calibri"/>
                <a:cs typeface="Calibri"/>
              </a:rPr>
              <a:t>monitoring </a:t>
            </a:r>
            <a:r>
              <a:rPr dirty="0" sz="3000" spc="-15" b="1">
                <a:latin typeface="Calibri"/>
                <a:cs typeface="Calibri"/>
              </a:rPr>
              <a:t>to </a:t>
            </a:r>
            <a:r>
              <a:rPr dirty="0" sz="3000" b="1">
                <a:latin typeface="Calibri"/>
                <a:cs typeface="Calibri"/>
              </a:rPr>
              <a:t>assess the </a:t>
            </a:r>
            <a:r>
              <a:rPr dirty="0" sz="3000" spc="-10" b="1">
                <a:latin typeface="Calibri"/>
                <a:cs typeface="Calibri"/>
              </a:rPr>
              <a:t>8-  </a:t>
            </a:r>
            <a:r>
              <a:rPr dirty="0" sz="3000" spc="-5" b="1">
                <a:latin typeface="Calibri"/>
                <a:cs typeface="Calibri"/>
              </a:rPr>
              <a:t>hour </a:t>
            </a:r>
            <a:r>
              <a:rPr dirty="0" sz="3000" spc="-50" b="1">
                <a:latin typeface="Calibri"/>
                <a:cs typeface="Calibri"/>
              </a:rPr>
              <a:t>TWA </a:t>
            </a:r>
            <a:r>
              <a:rPr dirty="0" sz="3000" spc="-15" b="1">
                <a:latin typeface="Calibri"/>
                <a:cs typeface="Calibri"/>
              </a:rPr>
              <a:t>exposure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>
                <a:latin typeface="Calibri"/>
                <a:cs typeface="Calibri"/>
              </a:rPr>
              <a:t>each </a:t>
            </a:r>
            <a:r>
              <a:rPr dirty="0" sz="3000" spc="-10">
                <a:latin typeface="Calibri"/>
                <a:cs typeface="Calibri"/>
              </a:rPr>
              <a:t>employee </a:t>
            </a:r>
            <a:r>
              <a:rPr dirty="0" sz="3000" spc="-5">
                <a:latin typeface="Calibri"/>
                <a:cs typeface="Calibri"/>
              </a:rPr>
              <a:t>on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5">
                <a:latin typeface="Calibri"/>
                <a:cs typeface="Calibri"/>
              </a:rPr>
              <a:t>basis of one or  </a:t>
            </a:r>
            <a:r>
              <a:rPr dirty="0" sz="3000" spc="-10">
                <a:latin typeface="Calibri"/>
                <a:cs typeface="Calibri"/>
              </a:rPr>
              <a:t>more </a:t>
            </a:r>
            <a:r>
              <a:rPr dirty="0" sz="3000" spc="-15">
                <a:latin typeface="Calibri"/>
                <a:cs typeface="Calibri"/>
              </a:rPr>
              <a:t>personal </a:t>
            </a:r>
            <a:r>
              <a:rPr dirty="0" sz="3000" spc="-10">
                <a:latin typeface="Calibri"/>
                <a:cs typeface="Calibri"/>
              </a:rPr>
              <a:t>breathing </a:t>
            </a:r>
            <a:r>
              <a:rPr dirty="0" sz="3000" spc="-20">
                <a:latin typeface="Calibri"/>
                <a:cs typeface="Calibri"/>
              </a:rPr>
              <a:t>zone </a:t>
            </a:r>
            <a:r>
              <a:rPr dirty="0" sz="3000" spc="-5">
                <a:latin typeface="Calibri"/>
                <a:cs typeface="Calibri"/>
              </a:rPr>
              <a:t>air samples </a:t>
            </a:r>
            <a:r>
              <a:rPr dirty="0" sz="3000" spc="-10">
                <a:latin typeface="Calibri"/>
                <a:cs typeface="Calibri"/>
              </a:rPr>
              <a:t>that </a:t>
            </a:r>
            <a:r>
              <a:rPr dirty="0" sz="3000" spc="-15" b="1">
                <a:latin typeface="Calibri"/>
                <a:cs typeface="Calibri"/>
              </a:rPr>
              <a:t>reflect </a:t>
            </a:r>
            <a:r>
              <a:rPr dirty="0" sz="3000" b="1">
                <a:latin typeface="Calibri"/>
                <a:cs typeface="Calibri"/>
              </a:rPr>
              <a:t>the  </a:t>
            </a:r>
            <a:r>
              <a:rPr dirty="0" sz="3000" spc="-15" b="1">
                <a:latin typeface="Calibri"/>
                <a:cs typeface="Calibri"/>
              </a:rPr>
              <a:t>exposures </a:t>
            </a:r>
            <a:r>
              <a:rPr dirty="0" sz="3000" b="1">
                <a:latin typeface="Calibri"/>
                <a:cs typeface="Calibri"/>
              </a:rPr>
              <a:t>of </a:t>
            </a:r>
            <a:r>
              <a:rPr dirty="0" sz="3000" spc="-15" b="1">
                <a:latin typeface="Calibri"/>
                <a:cs typeface="Calibri"/>
              </a:rPr>
              <a:t>employees </a:t>
            </a:r>
            <a:r>
              <a:rPr dirty="0" sz="3000" b="1">
                <a:latin typeface="Calibri"/>
                <a:cs typeface="Calibri"/>
              </a:rPr>
              <a:t>on </a:t>
            </a:r>
            <a:r>
              <a:rPr dirty="0" sz="3000" spc="-5" b="1">
                <a:latin typeface="Calibri"/>
                <a:cs typeface="Calibri"/>
              </a:rPr>
              <a:t>each shift, </a:t>
            </a:r>
            <a:r>
              <a:rPr dirty="0" sz="3000" spc="-20" b="1">
                <a:latin typeface="Calibri"/>
                <a:cs typeface="Calibri"/>
              </a:rPr>
              <a:t>for </a:t>
            </a:r>
            <a:r>
              <a:rPr dirty="0" sz="3000" spc="-5" b="1">
                <a:latin typeface="Calibri"/>
                <a:cs typeface="Calibri"/>
              </a:rPr>
              <a:t>each job  </a:t>
            </a:r>
            <a:r>
              <a:rPr dirty="0" sz="3000" spc="-10" b="1">
                <a:latin typeface="Calibri"/>
                <a:cs typeface="Calibri"/>
              </a:rPr>
              <a:t>classification, </a:t>
            </a:r>
            <a:r>
              <a:rPr dirty="0" sz="3000" b="1">
                <a:latin typeface="Calibri"/>
                <a:cs typeface="Calibri"/>
              </a:rPr>
              <a:t>in </a:t>
            </a:r>
            <a:r>
              <a:rPr dirty="0" sz="3000" spc="-5" b="1">
                <a:latin typeface="Calibri"/>
                <a:cs typeface="Calibri"/>
              </a:rPr>
              <a:t>each </a:t>
            </a:r>
            <a:r>
              <a:rPr dirty="0" sz="3000" spc="-10" b="1">
                <a:latin typeface="Calibri"/>
                <a:cs typeface="Calibri"/>
              </a:rPr>
              <a:t>work</a:t>
            </a:r>
            <a:r>
              <a:rPr dirty="0" sz="3000" spc="-40" b="1">
                <a:latin typeface="Calibri"/>
                <a:cs typeface="Calibri"/>
              </a:rPr>
              <a:t> </a:t>
            </a:r>
            <a:r>
              <a:rPr dirty="0" sz="3000" spc="-10" b="1">
                <a:latin typeface="Calibri"/>
                <a:cs typeface="Calibri"/>
              </a:rPr>
              <a:t>area</a:t>
            </a:r>
            <a:r>
              <a:rPr dirty="0" sz="3000" spc="-1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15">
                <a:latin typeface="Calibri"/>
                <a:cs typeface="Calibri"/>
              </a:rPr>
              <a:t>Where </a:t>
            </a:r>
            <a:r>
              <a:rPr dirty="0" sz="3000" spc="-20">
                <a:latin typeface="Calibri"/>
                <a:cs typeface="Calibri"/>
              </a:rPr>
              <a:t>several </a:t>
            </a:r>
            <a:r>
              <a:rPr dirty="0" sz="3000" spc="-10">
                <a:latin typeface="Calibri"/>
                <a:cs typeface="Calibri"/>
              </a:rPr>
              <a:t>employees </a:t>
            </a:r>
            <a:r>
              <a:rPr dirty="0" sz="3000" spc="-15">
                <a:latin typeface="Calibri"/>
                <a:cs typeface="Calibri"/>
              </a:rPr>
              <a:t>perform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5">
                <a:latin typeface="Calibri"/>
                <a:cs typeface="Calibri"/>
              </a:rPr>
              <a:t>same </a:t>
            </a:r>
            <a:r>
              <a:rPr dirty="0" sz="3000" spc="-15">
                <a:latin typeface="Calibri"/>
                <a:cs typeface="Calibri"/>
              </a:rPr>
              <a:t>tasks </a:t>
            </a:r>
            <a:r>
              <a:rPr dirty="0" sz="3000" spc="-5">
                <a:latin typeface="Calibri"/>
                <a:cs typeface="Calibri"/>
              </a:rPr>
              <a:t>on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5">
                <a:latin typeface="Calibri"/>
                <a:cs typeface="Calibri"/>
              </a:rPr>
              <a:t>same  </a:t>
            </a:r>
            <a:r>
              <a:rPr dirty="0" sz="3000" spc="-10">
                <a:latin typeface="Calibri"/>
                <a:cs typeface="Calibri"/>
              </a:rPr>
              <a:t>shift </a:t>
            </a:r>
            <a:r>
              <a:rPr dirty="0" sz="3000" spc="-5">
                <a:latin typeface="Calibri"/>
                <a:cs typeface="Calibri"/>
              </a:rPr>
              <a:t>and </a:t>
            </a:r>
            <a:r>
              <a:rPr dirty="0" sz="3000">
                <a:latin typeface="Calibri"/>
                <a:cs typeface="Calibri"/>
              </a:rPr>
              <a:t>in the </a:t>
            </a:r>
            <a:r>
              <a:rPr dirty="0" sz="3000" spc="-5">
                <a:latin typeface="Calibri"/>
                <a:cs typeface="Calibri"/>
              </a:rPr>
              <a:t>same </a:t>
            </a:r>
            <a:r>
              <a:rPr dirty="0" sz="3000" spc="-10">
                <a:latin typeface="Calibri"/>
                <a:cs typeface="Calibri"/>
              </a:rPr>
              <a:t>work area,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15" b="1">
                <a:latin typeface="Calibri"/>
                <a:cs typeface="Calibri"/>
              </a:rPr>
              <a:t>employer </a:t>
            </a:r>
            <a:r>
              <a:rPr dirty="0" sz="3000" spc="-25" b="1">
                <a:latin typeface="Calibri"/>
                <a:cs typeface="Calibri"/>
              </a:rPr>
              <a:t>may </a:t>
            </a:r>
            <a:r>
              <a:rPr dirty="0" sz="3000" spc="-5" b="1">
                <a:latin typeface="Calibri"/>
                <a:cs typeface="Calibri"/>
              </a:rPr>
              <a:t>sample </a:t>
            </a:r>
            <a:r>
              <a:rPr dirty="0" sz="3000" b="1">
                <a:latin typeface="Calibri"/>
                <a:cs typeface="Calibri"/>
              </a:rPr>
              <a:t>a  </a:t>
            </a:r>
            <a:r>
              <a:rPr dirty="0" sz="3000" spc="-15" b="1">
                <a:latin typeface="Calibri"/>
                <a:cs typeface="Calibri"/>
              </a:rPr>
              <a:t>representative </a:t>
            </a:r>
            <a:r>
              <a:rPr dirty="0" sz="3000" spc="-10" b="1">
                <a:latin typeface="Calibri"/>
                <a:cs typeface="Calibri"/>
              </a:rPr>
              <a:t>fraction </a:t>
            </a:r>
            <a:r>
              <a:rPr dirty="0" sz="3000" spc="-5">
                <a:latin typeface="Calibri"/>
                <a:cs typeface="Calibri"/>
              </a:rPr>
              <a:t>of these </a:t>
            </a:r>
            <a:r>
              <a:rPr dirty="0" sz="3000" spc="-10">
                <a:latin typeface="Calibri"/>
                <a:cs typeface="Calibri"/>
              </a:rPr>
              <a:t>employees </a:t>
            </a:r>
            <a:r>
              <a:rPr dirty="0" sz="3000">
                <a:latin typeface="Calibri"/>
                <a:cs typeface="Calibri"/>
              </a:rPr>
              <a:t>in </a:t>
            </a:r>
            <a:r>
              <a:rPr dirty="0" sz="3000" spc="-15">
                <a:latin typeface="Calibri"/>
                <a:cs typeface="Calibri"/>
              </a:rPr>
              <a:t>order </a:t>
            </a:r>
            <a:r>
              <a:rPr dirty="0" sz="3000" spc="-10">
                <a:latin typeface="Calibri"/>
                <a:cs typeface="Calibri"/>
              </a:rPr>
              <a:t>to meet  </a:t>
            </a:r>
            <a:r>
              <a:rPr dirty="0" sz="3000">
                <a:latin typeface="Calibri"/>
                <a:cs typeface="Calibri"/>
              </a:rPr>
              <a:t>this</a:t>
            </a:r>
            <a:r>
              <a:rPr dirty="0" sz="3000" spc="-8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requirement.</a:t>
            </a:r>
            <a:endParaRPr sz="3000">
              <a:latin typeface="Calibri"/>
              <a:cs typeface="Calibri"/>
            </a:endParaRPr>
          </a:p>
          <a:p>
            <a:pPr marL="355600" marR="281940" indent="-342900">
              <a:lnSpc>
                <a:spcPct val="80000"/>
              </a:lnSpc>
              <a:spcBef>
                <a:spcPts val="7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>
                <a:latin typeface="Calibri"/>
                <a:cs typeface="Calibri"/>
              </a:rPr>
              <a:t>In </a:t>
            </a:r>
            <a:r>
              <a:rPr dirty="0" sz="3000" spc="-20">
                <a:latin typeface="Calibri"/>
                <a:cs typeface="Calibri"/>
              </a:rPr>
              <a:t>representative </a:t>
            </a:r>
            <a:r>
              <a:rPr dirty="0" sz="3000" spc="-5">
                <a:latin typeface="Calibri"/>
                <a:cs typeface="Calibri"/>
              </a:rPr>
              <a:t>sampling,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10">
                <a:latin typeface="Calibri"/>
                <a:cs typeface="Calibri"/>
              </a:rPr>
              <a:t>employer </a:t>
            </a:r>
            <a:r>
              <a:rPr dirty="0" sz="3000" spc="-5">
                <a:latin typeface="Calibri"/>
                <a:cs typeface="Calibri"/>
              </a:rPr>
              <a:t>shall sample </a:t>
            </a:r>
            <a:r>
              <a:rPr dirty="0" sz="3000">
                <a:latin typeface="Calibri"/>
                <a:cs typeface="Calibri"/>
              </a:rPr>
              <a:t>the  </a:t>
            </a:r>
            <a:r>
              <a:rPr dirty="0" sz="3000" spc="-10">
                <a:latin typeface="Calibri"/>
                <a:cs typeface="Calibri"/>
              </a:rPr>
              <a:t>employee(s) </a:t>
            </a:r>
            <a:r>
              <a:rPr dirty="0" sz="3000" spc="-5">
                <a:latin typeface="Calibri"/>
                <a:cs typeface="Calibri"/>
              </a:rPr>
              <a:t>who </a:t>
            </a:r>
            <a:r>
              <a:rPr dirty="0" sz="3000" spc="-15">
                <a:latin typeface="Calibri"/>
                <a:cs typeface="Calibri"/>
              </a:rPr>
              <a:t>are </a:t>
            </a:r>
            <a:r>
              <a:rPr dirty="0" sz="3000" spc="-15" b="1">
                <a:latin typeface="Calibri"/>
                <a:cs typeface="Calibri"/>
              </a:rPr>
              <a:t>expected to </a:t>
            </a:r>
            <a:r>
              <a:rPr dirty="0" sz="3000" spc="-25" b="1">
                <a:latin typeface="Calibri"/>
                <a:cs typeface="Calibri"/>
              </a:rPr>
              <a:t>have </a:t>
            </a:r>
            <a:r>
              <a:rPr dirty="0" sz="3000" b="1">
                <a:latin typeface="Calibri"/>
                <a:cs typeface="Calibri"/>
              </a:rPr>
              <a:t>the </a:t>
            </a:r>
            <a:r>
              <a:rPr dirty="0" sz="3000" spc="-10" b="1">
                <a:latin typeface="Calibri"/>
                <a:cs typeface="Calibri"/>
              </a:rPr>
              <a:t>highest </a:t>
            </a:r>
            <a:r>
              <a:rPr dirty="0" sz="3000" spc="-15" b="1">
                <a:latin typeface="Calibri"/>
                <a:cs typeface="Calibri"/>
              </a:rPr>
              <a:t>exposure  </a:t>
            </a:r>
            <a:r>
              <a:rPr dirty="0" sz="3000" spc="-15">
                <a:latin typeface="Calibri"/>
                <a:cs typeface="Calibri"/>
              </a:rPr>
              <a:t>to respirable crystalline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silica.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2600" y="191007"/>
            <a:ext cx="5334000" cy="6426200"/>
          </a:xfrm>
          <a:custGeom>
            <a:avLst/>
            <a:gdLst/>
            <a:ahLst/>
            <a:cxnLst/>
            <a:rect l="l" t="t" r="r" b="b"/>
            <a:pathLst>
              <a:path w="5334000" h="6426200">
                <a:moveTo>
                  <a:pt x="2926360" y="6413500"/>
                </a:moveTo>
                <a:lnTo>
                  <a:pt x="2407639" y="6413500"/>
                </a:lnTo>
                <a:lnTo>
                  <a:pt x="2450407" y="6426200"/>
                </a:lnTo>
                <a:lnTo>
                  <a:pt x="2883592" y="6426200"/>
                </a:lnTo>
                <a:lnTo>
                  <a:pt x="2926360" y="6413500"/>
                </a:lnTo>
                <a:close/>
              </a:path>
              <a:path w="5334000" h="6426200">
                <a:moveTo>
                  <a:pt x="3011302" y="6400800"/>
                </a:moveTo>
                <a:lnTo>
                  <a:pt x="2322697" y="6400800"/>
                </a:lnTo>
                <a:lnTo>
                  <a:pt x="2365067" y="6413500"/>
                </a:lnTo>
                <a:lnTo>
                  <a:pt x="2968932" y="6413500"/>
                </a:lnTo>
                <a:lnTo>
                  <a:pt x="3011302" y="6400800"/>
                </a:lnTo>
                <a:close/>
              </a:path>
              <a:path w="5334000" h="6426200">
                <a:moveTo>
                  <a:pt x="3095418" y="6388100"/>
                </a:moveTo>
                <a:lnTo>
                  <a:pt x="2238581" y="6388100"/>
                </a:lnTo>
                <a:lnTo>
                  <a:pt x="2280533" y="6400800"/>
                </a:lnTo>
                <a:lnTo>
                  <a:pt x="3053466" y="6400800"/>
                </a:lnTo>
                <a:lnTo>
                  <a:pt x="3095418" y="6388100"/>
                </a:lnTo>
                <a:close/>
              </a:path>
              <a:path w="5334000" h="6426200">
                <a:moveTo>
                  <a:pt x="3137153" y="50800"/>
                </a:moveTo>
                <a:lnTo>
                  <a:pt x="2196846" y="50800"/>
                </a:lnTo>
                <a:lnTo>
                  <a:pt x="1792628" y="177800"/>
                </a:lnTo>
                <a:lnTo>
                  <a:pt x="1753636" y="203200"/>
                </a:lnTo>
                <a:lnTo>
                  <a:pt x="1676501" y="228600"/>
                </a:lnTo>
                <a:lnTo>
                  <a:pt x="1638368" y="254000"/>
                </a:lnTo>
                <a:lnTo>
                  <a:pt x="1600534" y="266700"/>
                </a:lnTo>
                <a:lnTo>
                  <a:pt x="1525777" y="317500"/>
                </a:lnTo>
                <a:lnTo>
                  <a:pt x="1488866" y="330200"/>
                </a:lnTo>
                <a:lnTo>
                  <a:pt x="1380065" y="406400"/>
                </a:lnTo>
                <a:lnTo>
                  <a:pt x="1309196" y="457200"/>
                </a:lnTo>
                <a:lnTo>
                  <a:pt x="1239707" y="508000"/>
                </a:lnTo>
                <a:lnTo>
                  <a:pt x="1171642" y="558800"/>
                </a:lnTo>
                <a:lnTo>
                  <a:pt x="1105043" y="609600"/>
                </a:lnTo>
                <a:lnTo>
                  <a:pt x="1072307" y="647700"/>
                </a:lnTo>
                <a:lnTo>
                  <a:pt x="1007987" y="698500"/>
                </a:lnTo>
                <a:lnTo>
                  <a:pt x="976414" y="736600"/>
                </a:lnTo>
                <a:lnTo>
                  <a:pt x="945240" y="762000"/>
                </a:lnTo>
                <a:lnTo>
                  <a:pt x="914470" y="800100"/>
                </a:lnTo>
                <a:lnTo>
                  <a:pt x="884109" y="825500"/>
                </a:lnTo>
                <a:lnTo>
                  <a:pt x="854163" y="863600"/>
                </a:lnTo>
                <a:lnTo>
                  <a:pt x="824636" y="889000"/>
                </a:lnTo>
                <a:lnTo>
                  <a:pt x="795534" y="927100"/>
                </a:lnTo>
                <a:lnTo>
                  <a:pt x="766863" y="965200"/>
                </a:lnTo>
                <a:lnTo>
                  <a:pt x="738628" y="1003300"/>
                </a:lnTo>
                <a:lnTo>
                  <a:pt x="710834" y="1028700"/>
                </a:lnTo>
                <a:lnTo>
                  <a:pt x="683487" y="1066800"/>
                </a:lnTo>
                <a:lnTo>
                  <a:pt x="656591" y="1104900"/>
                </a:lnTo>
                <a:lnTo>
                  <a:pt x="630153" y="1143000"/>
                </a:lnTo>
                <a:lnTo>
                  <a:pt x="604177" y="1181100"/>
                </a:lnTo>
                <a:lnTo>
                  <a:pt x="578669" y="1219200"/>
                </a:lnTo>
                <a:lnTo>
                  <a:pt x="553634" y="1257300"/>
                </a:lnTo>
                <a:lnTo>
                  <a:pt x="529077" y="1295400"/>
                </a:lnTo>
                <a:lnTo>
                  <a:pt x="505004" y="1333500"/>
                </a:lnTo>
                <a:lnTo>
                  <a:pt x="481421" y="1371600"/>
                </a:lnTo>
                <a:lnTo>
                  <a:pt x="458332" y="1422400"/>
                </a:lnTo>
                <a:lnTo>
                  <a:pt x="435742" y="1460500"/>
                </a:lnTo>
                <a:lnTo>
                  <a:pt x="413658" y="1498600"/>
                </a:lnTo>
                <a:lnTo>
                  <a:pt x="392084" y="1536700"/>
                </a:lnTo>
                <a:lnTo>
                  <a:pt x="371026" y="1587500"/>
                </a:lnTo>
                <a:lnTo>
                  <a:pt x="350490" y="1625600"/>
                </a:lnTo>
                <a:lnTo>
                  <a:pt x="330479" y="1663700"/>
                </a:lnTo>
                <a:lnTo>
                  <a:pt x="311000" y="1714500"/>
                </a:lnTo>
                <a:lnTo>
                  <a:pt x="292059" y="1752600"/>
                </a:lnTo>
                <a:lnTo>
                  <a:pt x="273660" y="1803400"/>
                </a:lnTo>
                <a:lnTo>
                  <a:pt x="255809" y="1841500"/>
                </a:lnTo>
                <a:lnTo>
                  <a:pt x="238510" y="1892300"/>
                </a:lnTo>
                <a:lnTo>
                  <a:pt x="221770" y="1930400"/>
                </a:lnTo>
                <a:lnTo>
                  <a:pt x="205594" y="1981200"/>
                </a:lnTo>
                <a:lnTo>
                  <a:pt x="189987" y="2019300"/>
                </a:lnTo>
                <a:lnTo>
                  <a:pt x="174955" y="2070100"/>
                </a:lnTo>
                <a:lnTo>
                  <a:pt x="160502" y="2120900"/>
                </a:lnTo>
                <a:lnTo>
                  <a:pt x="146634" y="2159000"/>
                </a:lnTo>
                <a:lnTo>
                  <a:pt x="133357" y="2209800"/>
                </a:lnTo>
                <a:lnTo>
                  <a:pt x="120675" y="2260600"/>
                </a:lnTo>
                <a:lnTo>
                  <a:pt x="108594" y="2311400"/>
                </a:lnTo>
                <a:lnTo>
                  <a:pt x="97120" y="2362200"/>
                </a:lnTo>
                <a:lnTo>
                  <a:pt x="86258" y="2400300"/>
                </a:lnTo>
                <a:lnTo>
                  <a:pt x="76012" y="2451100"/>
                </a:lnTo>
                <a:lnTo>
                  <a:pt x="66389" y="2501900"/>
                </a:lnTo>
                <a:lnTo>
                  <a:pt x="57394" y="2552700"/>
                </a:lnTo>
                <a:lnTo>
                  <a:pt x="49031" y="2603500"/>
                </a:lnTo>
                <a:lnTo>
                  <a:pt x="41307" y="2654300"/>
                </a:lnTo>
                <a:lnTo>
                  <a:pt x="34227" y="2705100"/>
                </a:lnTo>
                <a:lnTo>
                  <a:pt x="27796" y="2755900"/>
                </a:lnTo>
                <a:lnTo>
                  <a:pt x="22019" y="2806700"/>
                </a:lnTo>
                <a:lnTo>
                  <a:pt x="16902" y="2857500"/>
                </a:lnTo>
                <a:lnTo>
                  <a:pt x="12449" y="2908300"/>
                </a:lnTo>
                <a:lnTo>
                  <a:pt x="8667" y="2959100"/>
                </a:lnTo>
                <a:lnTo>
                  <a:pt x="5561" y="3009900"/>
                </a:lnTo>
                <a:lnTo>
                  <a:pt x="3136" y="3060700"/>
                </a:lnTo>
                <a:lnTo>
                  <a:pt x="1397" y="3111500"/>
                </a:lnTo>
                <a:lnTo>
                  <a:pt x="350" y="3162300"/>
                </a:lnTo>
                <a:lnTo>
                  <a:pt x="0" y="3213100"/>
                </a:lnTo>
                <a:lnTo>
                  <a:pt x="350" y="3276600"/>
                </a:lnTo>
                <a:lnTo>
                  <a:pt x="1397" y="3327400"/>
                </a:lnTo>
                <a:lnTo>
                  <a:pt x="3136" y="3378200"/>
                </a:lnTo>
                <a:lnTo>
                  <a:pt x="5561" y="3429000"/>
                </a:lnTo>
                <a:lnTo>
                  <a:pt x="8667" y="3479800"/>
                </a:lnTo>
                <a:lnTo>
                  <a:pt x="12449" y="3530600"/>
                </a:lnTo>
                <a:lnTo>
                  <a:pt x="16902" y="3581400"/>
                </a:lnTo>
                <a:lnTo>
                  <a:pt x="22019" y="3632200"/>
                </a:lnTo>
                <a:lnTo>
                  <a:pt x="27796" y="3683000"/>
                </a:lnTo>
                <a:lnTo>
                  <a:pt x="34227" y="3733800"/>
                </a:lnTo>
                <a:lnTo>
                  <a:pt x="41307" y="3784600"/>
                </a:lnTo>
                <a:lnTo>
                  <a:pt x="49031" y="3835400"/>
                </a:lnTo>
                <a:lnTo>
                  <a:pt x="57394" y="3886200"/>
                </a:lnTo>
                <a:lnTo>
                  <a:pt x="66389" y="3937000"/>
                </a:lnTo>
                <a:lnTo>
                  <a:pt x="76012" y="3987800"/>
                </a:lnTo>
                <a:lnTo>
                  <a:pt x="86258" y="4038600"/>
                </a:lnTo>
                <a:lnTo>
                  <a:pt x="97120" y="4076700"/>
                </a:lnTo>
                <a:lnTo>
                  <a:pt x="108594" y="4127500"/>
                </a:lnTo>
                <a:lnTo>
                  <a:pt x="120675" y="4178300"/>
                </a:lnTo>
                <a:lnTo>
                  <a:pt x="133357" y="4229100"/>
                </a:lnTo>
                <a:lnTo>
                  <a:pt x="146634" y="4267200"/>
                </a:lnTo>
                <a:lnTo>
                  <a:pt x="160502" y="4318000"/>
                </a:lnTo>
                <a:lnTo>
                  <a:pt x="174955" y="4368800"/>
                </a:lnTo>
                <a:lnTo>
                  <a:pt x="189987" y="4406900"/>
                </a:lnTo>
                <a:lnTo>
                  <a:pt x="205594" y="4457700"/>
                </a:lnTo>
                <a:lnTo>
                  <a:pt x="221770" y="4508500"/>
                </a:lnTo>
                <a:lnTo>
                  <a:pt x="238510" y="4546600"/>
                </a:lnTo>
                <a:lnTo>
                  <a:pt x="255809" y="4597400"/>
                </a:lnTo>
                <a:lnTo>
                  <a:pt x="273660" y="4635500"/>
                </a:lnTo>
                <a:lnTo>
                  <a:pt x="292059" y="4686300"/>
                </a:lnTo>
                <a:lnTo>
                  <a:pt x="311000" y="4724400"/>
                </a:lnTo>
                <a:lnTo>
                  <a:pt x="330479" y="4775200"/>
                </a:lnTo>
                <a:lnTo>
                  <a:pt x="350490" y="4813300"/>
                </a:lnTo>
                <a:lnTo>
                  <a:pt x="371026" y="4851400"/>
                </a:lnTo>
                <a:lnTo>
                  <a:pt x="392084" y="4902200"/>
                </a:lnTo>
                <a:lnTo>
                  <a:pt x="413658" y="4940300"/>
                </a:lnTo>
                <a:lnTo>
                  <a:pt x="435742" y="4978400"/>
                </a:lnTo>
                <a:lnTo>
                  <a:pt x="458332" y="5016500"/>
                </a:lnTo>
                <a:lnTo>
                  <a:pt x="481421" y="5054600"/>
                </a:lnTo>
                <a:lnTo>
                  <a:pt x="505004" y="5105400"/>
                </a:lnTo>
                <a:lnTo>
                  <a:pt x="529077" y="5143500"/>
                </a:lnTo>
                <a:lnTo>
                  <a:pt x="553634" y="5181600"/>
                </a:lnTo>
                <a:lnTo>
                  <a:pt x="578669" y="5219700"/>
                </a:lnTo>
                <a:lnTo>
                  <a:pt x="604177" y="5257800"/>
                </a:lnTo>
                <a:lnTo>
                  <a:pt x="630153" y="5295900"/>
                </a:lnTo>
                <a:lnTo>
                  <a:pt x="656591" y="5334000"/>
                </a:lnTo>
                <a:lnTo>
                  <a:pt x="683487" y="5372100"/>
                </a:lnTo>
                <a:lnTo>
                  <a:pt x="710834" y="5397500"/>
                </a:lnTo>
                <a:lnTo>
                  <a:pt x="738628" y="5435600"/>
                </a:lnTo>
                <a:lnTo>
                  <a:pt x="766863" y="5473700"/>
                </a:lnTo>
                <a:lnTo>
                  <a:pt x="795534" y="5511800"/>
                </a:lnTo>
                <a:lnTo>
                  <a:pt x="824636" y="5537200"/>
                </a:lnTo>
                <a:lnTo>
                  <a:pt x="854163" y="5575300"/>
                </a:lnTo>
                <a:lnTo>
                  <a:pt x="884109" y="5613400"/>
                </a:lnTo>
                <a:lnTo>
                  <a:pt x="914470" y="5638800"/>
                </a:lnTo>
                <a:lnTo>
                  <a:pt x="945240" y="5676900"/>
                </a:lnTo>
                <a:lnTo>
                  <a:pt x="976414" y="5702300"/>
                </a:lnTo>
                <a:lnTo>
                  <a:pt x="1007987" y="5740400"/>
                </a:lnTo>
                <a:lnTo>
                  <a:pt x="1072307" y="5791200"/>
                </a:lnTo>
                <a:lnTo>
                  <a:pt x="1105043" y="5829300"/>
                </a:lnTo>
                <a:lnTo>
                  <a:pt x="1171642" y="5880100"/>
                </a:lnTo>
                <a:lnTo>
                  <a:pt x="1239707" y="5930900"/>
                </a:lnTo>
                <a:lnTo>
                  <a:pt x="1309196" y="5981700"/>
                </a:lnTo>
                <a:lnTo>
                  <a:pt x="1380065" y="6032500"/>
                </a:lnTo>
                <a:lnTo>
                  <a:pt x="1488866" y="6108700"/>
                </a:lnTo>
                <a:lnTo>
                  <a:pt x="1525777" y="6121400"/>
                </a:lnTo>
                <a:lnTo>
                  <a:pt x="1563001" y="6146800"/>
                </a:lnTo>
                <a:lnTo>
                  <a:pt x="1600534" y="6159500"/>
                </a:lnTo>
                <a:lnTo>
                  <a:pt x="1638368" y="6184900"/>
                </a:lnTo>
                <a:lnTo>
                  <a:pt x="1676501" y="6197600"/>
                </a:lnTo>
                <a:lnTo>
                  <a:pt x="1714925" y="6223000"/>
                </a:lnTo>
                <a:lnTo>
                  <a:pt x="1753636" y="6235700"/>
                </a:lnTo>
                <a:lnTo>
                  <a:pt x="1792628" y="6261100"/>
                </a:lnTo>
                <a:lnTo>
                  <a:pt x="1831896" y="6273800"/>
                </a:lnTo>
                <a:lnTo>
                  <a:pt x="2196846" y="6388100"/>
                </a:lnTo>
                <a:lnTo>
                  <a:pt x="3137153" y="6388100"/>
                </a:lnTo>
                <a:lnTo>
                  <a:pt x="3502103" y="6273800"/>
                </a:lnTo>
                <a:lnTo>
                  <a:pt x="3541371" y="6261100"/>
                </a:lnTo>
                <a:lnTo>
                  <a:pt x="3580363" y="6235700"/>
                </a:lnTo>
                <a:lnTo>
                  <a:pt x="3619074" y="6223000"/>
                </a:lnTo>
                <a:lnTo>
                  <a:pt x="3657498" y="6197600"/>
                </a:lnTo>
                <a:lnTo>
                  <a:pt x="3695631" y="6184900"/>
                </a:lnTo>
                <a:lnTo>
                  <a:pt x="3733465" y="6159500"/>
                </a:lnTo>
                <a:lnTo>
                  <a:pt x="3770998" y="6146800"/>
                </a:lnTo>
                <a:lnTo>
                  <a:pt x="3808222" y="6121400"/>
                </a:lnTo>
                <a:lnTo>
                  <a:pt x="3845133" y="6108700"/>
                </a:lnTo>
                <a:lnTo>
                  <a:pt x="3953934" y="6032500"/>
                </a:lnTo>
                <a:lnTo>
                  <a:pt x="4024803" y="5981700"/>
                </a:lnTo>
                <a:lnTo>
                  <a:pt x="4094292" y="5930900"/>
                </a:lnTo>
                <a:lnTo>
                  <a:pt x="4162357" y="5880100"/>
                </a:lnTo>
                <a:lnTo>
                  <a:pt x="4228956" y="5829300"/>
                </a:lnTo>
                <a:lnTo>
                  <a:pt x="4261692" y="5791200"/>
                </a:lnTo>
                <a:lnTo>
                  <a:pt x="4310029" y="5753100"/>
                </a:lnTo>
                <a:lnTo>
                  <a:pt x="2499473" y="5753100"/>
                </a:lnTo>
                <a:lnTo>
                  <a:pt x="2458170" y="5740400"/>
                </a:lnTo>
                <a:lnTo>
                  <a:pt x="2417115" y="5740400"/>
                </a:lnTo>
                <a:lnTo>
                  <a:pt x="2376318" y="5727700"/>
                </a:lnTo>
                <a:lnTo>
                  <a:pt x="2335787" y="5727700"/>
                </a:lnTo>
                <a:lnTo>
                  <a:pt x="2060238" y="5638800"/>
                </a:lnTo>
                <a:lnTo>
                  <a:pt x="2022145" y="5626100"/>
                </a:lnTo>
                <a:lnTo>
                  <a:pt x="1984396" y="5600700"/>
                </a:lnTo>
                <a:lnTo>
                  <a:pt x="1946999" y="5588000"/>
                </a:lnTo>
                <a:lnTo>
                  <a:pt x="1909963" y="5562600"/>
                </a:lnTo>
                <a:lnTo>
                  <a:pt x="1873297" y="5549900"/>
                </a:lnTo>
                <a:lnTo>
                  <a:pt x="1837009" y="5524500"/>
                </a:lnTo>
                <a:lnTo>
                  <a:pt x="1730501" y="5461000"/>
                </a:lnTo>
                <a:lnTo>
                  <a:pt x="1661545" y="5410200"/>
                </a:lnTo>
                <a:lnTo>
                  <a:pt x="1594310" y="5359400"/>
                </a:lnTo>
                <a:lnTo>
                  <a:pt x="1561360" y="5334000"/>
                </a:lnTo>
                <a:lnTo>
                  <a:pt x="1528865" y="5308600"/>
                </a:lnTo>
                <a:lnTo>
                  <a:pt x="1496835" y="5270500"/>
                </a:lnTo>
                <a:lnTo>
                  <a:pt x="1465279" y="5245100"/>
                </a:lnTo>
                <a:lnTo>
                  <a:pt x="1434204" y="5207000"/>
                </a:lnTo>
                <a:lnTo>
                  <a:pt x="1403620" y="5181600"/>
                </a:lnTo>
                <a:lnTo>
                  <a:pt x="1373536" y="5143500"/>
                </a:lnTo>
                <a:lnTo>
                  <a:pt x="1343959" y="5118100"/>
                </a:lnTo>
                <a:lnTo>
                  <a:pt x="1314899" y="5080000"/>
                </a:lnTo>
                <a:lnTo>
                  <a:pt x="1286364" y="5054600"/>
                </a:lnTo>
                <a:lnTo>
                  <a:pt x="1258363" y="5016500"/>
                </a:lnTo>
                <a:lnTo>
                  <a:pt x="1230905" y="4978400"/>
                </a:lnTo>
                <a:lnTo>
                  <a:pt x="1203997" y="4940300"/>
                </a:lnTo>
                <a:lnTo>
                  <a:pt x="1177650" y="4902200"/>
                </a:lnTo>
                <a:lnTo>
                  <a:pt x="1151871" y="4864100"/>
                </a:lnTo>
                <a:lnTo>
                  <a:pt x="1126669" y="4826000"/>
                </a:lnTo>
                <a:lnTo>
                  <a:pt x="1102052" y="4787900"/>
                </a:lnTo>
                <a:lnTo>
                  <a:pt x="1078030" y="4749800"/>
                </a:lnTo>
                <a:lnTo>
                  <a:pt x="1054611" y="4711700"/>
                </a:lnTo>
                <a:lnTo>
                  <a:pt x="1031804" y="4673600"/>
                </a:lnTo>
                <a:lnTo>
                  <a:pt x="1009617" y="4622800"/>
                </a:lnTo>
                <a:lnTo>
                  <a:pt x="988059" y="4584700"/>
                </a:lnTo>
                <a:lnTo>
                  <a:pt x="967139" y="4546600"/>
                </a:lnTo>
                <a:lnTo>
                  <a:pt x="946864" y="4495800"/>
                </a:lnTo>
                <a:lnTo>
                  <a:pt x="927245" y="4457700"/>
                </a:lnTo>
                <a:lnTo>
                  <a:pt x="908289" y="4406900"/>
                </a:lnTo>
                <a:lnTo>
                  <a:pt x="890006" y="4368800"/>
                </a:lnTo>
                <a:lnTo>
                  <a:pt x="872403" y="4318000"/>
                </a:lnTo>
                <a:lnTo>
                  <a:pt x="855489" y="4279900"/>
                </a:lnTo>
                <a:lnTo>
                  <a:pt x="839274" y="4229100"/>
                </a:lnTo>
                <a:lnTo>
                  <a:pt x="823765" y="4178300"/>
                </a:lnTo>
                <a:lnTo>
                  <a:pt x="808972" y="4140200"/>
                </a:lnTo>
                <a:lnTo>
                  <a:pt x="794903" y="4089400"/>
                </a:lnTo>
                <a:lnTo>
                  <a:pt x="781566" y="4038600"/>
                </a:lnTo>
                <a:lnTo>
                  <a:pt x="768971" y="3987800"/>
                </a:lnTo>
                <a:lnTo>
                  <a:pt x="757126" y="3937000"/>
                </a:lnTo>
                <a:lnTo>
                  <a:pt x="746039" y="3898900"/>
                </a:lnTo>
                <a:lnTo>
                  <a:pt x="735720" y="3848100"/>
                </a:lnTo>
                <a:lnTo>
                  <a:pt x="726176" y="3797300"/>
                </a:lnTo>
                <a:lnTo>
                  <a:pt x="717417" y="3746500"/>
                </a:lnTo>
                <a:lnTo>
                  <a:pt x="709451" y="3695700"/>
                </a:lnTo>
                <a:lnTo>
                  <a:pt x="702287" y="3644900"/>
                </a:lnTo>
                <a:lnTo>
                  <a:pt x="695934" y="3594100"/>
                </a:lnTo>
                <a:lnTo>
                  <a:pt x="690399" y="3530600"/>
                </a:lnTo>
                <a:lnTo>
                  <a:pt x="685693" y="3479800"/>
                </a:lnTo>
                <a:lnTo>
                  <a:pt x="681822" y="3429000"/>
                </a:lnTo>
                <a:lnTo>
                  <a:pt x="678797" y="3378200"/>
                </a:lnTo>
                <a:lnTo>
                  <a:pt x="676625" y="3327400"/>
                </a:lnTo>
                <a:lnTo>
                  <a:pt x="675316" y="3276600"/>
                </a:lnTo>
                <a:lnTo>
                  <a:pt x="674877" y="3213100"/>
                </a:lnTo>
                <a:lnTo>
                  <a:pt x="675316" y="3162300"/>
                </a:lnTo>
                <a:lnTo>
                  <a:pt x="676625" y="3111500"/>
                </a:lnTo>
                <a:lnTo>
                  <a:pt x="678797" y="3060700"/>
                </a:lnTo>
                <a:lnTo>
                  <a:pt x="681822" y="3009900"/>
                </a:lnTo>
                <a:lnTo>
                  <a:pt x="685693" y="2946400"/>
                </a:lnTo>
                <a:lnTo>
                  <a:pt x="690399" y="2895600"/>
                </a:lnTo>
                <a:lnTo>
                  <a:pt x="695934" y="2844800"/>
                </a:lnTo>
                <a:lnTo>
                  <a:pt x="702287" y="2794000"/>
                </a:lnTo>
                <a:lnTo>
                  <a:pt x="709451" y="2743200"/>
                </a:lnTo>
                <a:lnTo>
                  <a:pt x="717417" y="2692400"/>
                </a:lnTo>
                <a:lnTo>
                  <a:pt x="726176" y="2641600"/>
                </a:lnTo>
                <a:lnTo>
                  <a:pt x="735720" y="2590800"/>
                </a:lnTo>
                <a:lnTo>
                  <a:pt x="746039" y="2540000"/>
                </a:lnTo>
                <a:lnTo>
                  <a:pt x="757126" y="2489200"/>
                </a:lnTo>
                <a:lnTo>
                  <a:pt x="768971" y="2451100"/>
                </a:lnTo>
                <a:lnTo>
                  <a:pt x="781566" y="2400300"/>
                </a:lnTo>
                <a:lnTo>
                  <a:pt x="794903" y="2349500"/>
                </a:lnTo>
                <a:lnTo>
                  <a:pt x="808972" y="2298700"/>
                </a:lnTo>
                <a:lnTo>
                  <a:pt x="823765" y="2247900"/>
                </a:lnTo>
                <a:lnTo>
                  <a:pt x="839274" y="2209800"/>
                </a:lnTo>
                <a:lnTo>
                  <a:pt x="855489" y="2159000"/>
                </a:lnTo>
                <a:lnTo>
                  <a:pt x="872403" y="2120900"/>
                </a:lnTo>
                <a:lnTo>
                  <a:pt x="890006" y="2070100"/>
                </a:lnTo>
                <a:lnTo>
                  <a:pt x="908289" y="2019300"/>
                </a:lnTo>
                <a:lnTo>
                  <a:pt x="927245" y="1981200"/>
                </a:lnTo>
                <a:lnTo>
                  <a:pt x="946864" y="1943100"/>
                </a:lnTo>
                <a:lnTo>
                  <a:pt x="967139" y="1892300"/>
                </a:lnTo>
                <a:lnTo>
                  <a:pt x="988059" y="1854200"/>
                </a:lnTo>
                <a:lnTo>
                  <a:pt x="1009617" y="1803400"/>
                </a:lnTo>
                <a:lnTo>
                  <a:pt x="1031804" y="1765300"/>
                </a:lnTo>
                <a:lnTo>
                  <a:pt x="1054611" y="1727200"/>
                </a:lnTo>
                <a:lnTo>
                  <a:pt x="1078030" y="1689100"/>
                </a:lnTo>
                <a:lnTo>
                  <a:pt x="1102052" y="1651000"/>
                </a:lnTo>
                <a:lnTo>
                  <a:pt x="1126669" y="1612900"/>
                </a:lnTo>
                <a:lnTo>
                  <a:pt x="1151871" y="1574800"/>
                </a:lnTo>
                <a:lnTo>
                  <a:pt x="1177650" y="1536700"/>
                </a:lnTo>
                <a:lnTo>
                  <a:pt x="1203997" y="1498600"/>
                </a:lnTo>
                <a:lnTo>
                  <a:pt x="1230905" y="1460500"/>
                </a:lnTo>
                <a:lnTo>
                  <a:pt x="1258363" y="1422400"/>
                </a:lnTo>
                <a:lnTo>
                  <a:pt x="1286364" y="1384300"/>
                </a:lnTo>
                <a:lnTo>
                  <a:pt x="1314899" y="1358900"/>
                </a:lnTo>
                <a:lnTo>
                  <a:pt x="1343959" y="1320800"/>
                </a:lnTo>
                <a:lnTo>
                  <a:pt x="1373536" y="1282700"/>
                </a:lnTo>
                <a:lnTo>
                  <a:pt x="1403620" y="1257300"/>
                </a:lnTo>
                <a:lnTo>
                  <a:pt x="1434204" y="1219200"/>
                </a:lnTo>
                <a:lnTo>
                  <a:pt x="1465279" y="1193800"/>
                </a:lnTo>
                <a:lnTo>
                  <a:pt x="1496835" y="1168400"/>
                </a:lnTo>
                <a:lnTo>
                  <a:pt x="1528865" y="1130300"/>
                </a:lnTo>
                <a:lnTo>
                  <a:pt x="1561360" y="1104900"/>
                </a:lnTo>
                <a:lnTo>
                  <a:pt x="1594310" y="1079500"/>
                </a:lnTo>
                <a:lnTo>
                  <a:pt x="1661545" y="1028700"/>
                </a:lnTo>
                <a:lnTo>
                  <a:pt x="1730501" y="977900"/>
                </a:lnTo>
                <a:lnTo>
                  <a:pt x="1801108" y="927100"/>
                </a:lnTo>
                <a:lnTo>
                  <a:pt x="1837009" y="914400"/>
                </a:lnTo>
                <a:lnTo>
                  <a:pt x="1909963" y="863600"/>
                </a:lnTo>
                <a:lnTo>
                  <a:pt x="1984396" y="838200"/>
                </a:lnTo>
                <a:lnTo>
                  <a:pt x="2022145" y="812800"/>
                </a:lnTo>
                <a:lnTo>
                  <a:pt x="2335787" y="711200"/>
                </a:lnTo>
                <a:lnTo>
                  <a:pt x="2376318" y="711200"/>
                </a:lnTo>
                <a:lnTo>
                  <a:pt x="2417115" y="698500"/>
                </a:lnTo>
                <a:lnTo>
                  <a:pt x="2458170" y="698500"/>
                </a:lnTo>
                <a:lnTo>
                  <a:pt x="2499473" y="685800"/>
                </a:lnTo>
                <a:lnTo>
                  <a:pt x="2624788" y="685800"/>
                </a:lnTo>
                <a:lnTo>
                  <a:pt x="2667000" y="673100"/>
                </a:lnTo>
                <a:lnTo>
                  <a:pt x="4294046" y="673100"/>
                </a:lnTo>
                <a:lnTo>
                  <a:pt x="4261692" y="647700"/>
                </a:lnTo>
                <a:lnTo>
                  <a:pt x="4228956" y="609600"/>
                </a:lnTo>
                <a:lnTo>
                  <a:pt x="4162357" y="558800"/>
                </a:lnTo>
                <a:lnTo>
                  <a:pt x="4094292" y="508000"/>
                </a:lnTo>
                <a:lnTo>
                  <a:pt x="4024803" y="457200"/>
                </a:lnTo>
                <a:lnTo>
                  <a:pt x="3953934" y="406400"/>
                </a:lnTo>
                <a:lnTo>
                  <a:pt x="3845133" y="330200"/>
                </a:lnTo>
                <a:lnTo>
                  <a:pt x="3808222" y="317500"/>
                </a:lnTo>
                <a:lnTo>
                  <a:pt x="3733465" y="266700"/>
                </a:lnTo>
                <a:lnTo>
                  <a:pt x="3695631" y="254000"/>
                </a:lnTo>
                <a:lnTo>
                  <a:pt x="3657498" y="228600"/>
                </a:lnTo>
                <a:lnTo>
                  <a:pt x="3580363" y="203200"/>
                </a:lnTo>
                <a:lnTo>
                  <a:pt x="3541371" y="177800"/>
                </a:lnTo>
                <a:lnTo>
                  <a:pt x="3137153" y="50800"/>
                </a:lnTo>
                <a:close/>
              </a:path>
              <a:path w="5334000" h="6426200">
                <a:moveTo>
                  <a:pt x="4294046" y="673100"/>
                </a:moveTo>
                <a:lnTo>
                  <a:pt x="2667000" y="673100"/>
                </a:lnTo>
                <a:lnTo>
                  <a:pt x="2709211" y="685800"/>
                </a:lnTo>
                <a:lnTo>
                  <a:pt x="2834526" y="685800"/>
                </a:lnTo>
                <a:lnTo>
                  <a:pt x="2875829" y="698500"/>
                </a:lnTo>
                <a:lnTo>
                  <a:pt x="2916884" y="698500"/>
                </a:lnTo>
                <a:lnTo>
                  <a:pt x="2957681" y="711200"/>
                </a:lnTo>
                <a:lnTo>
                  <a:pt x="2998212" y="711200"/>
                </a:lnTo>
                <a:lnTo>
                  <a:pt x="3311854" y="812800"/>
                </a:lnTo>
                <a:lnTo>
                  <a:pt x="3349603" y="838200"/>
                </a:lnTo>
                <a:lnTo>
                  <a:pt x="3424036" y="863600"/>
                </a:lnTo>
                <a:lnTo>
                  <a:pt x="3496990" y="914400"/>
                </a:lnTo>
                <a:lnTo>
                  <a:pt x="3532891" y="927100"/>
                </a:lnTo>
                <a:lnTo>
                  <a:pt x="3603498" y="977900"/>
                </a:lnTo>
                <a:lnTo>
                  <a:pt x="3672454" y="1028700"/>
                </a:lnTo>
                <a:lnTo>
                  <a:pt x="3739689" y="1079500"/>
                </a:lnTo>
                <a:lnTo>
                  <a:pt x="3772639" y="1104900"/>
                </a:lnTo>
                <a:lnTo>
                  <a:pt x="3805134" y="1130300"/>
                </a:lnTo>
                <a:lnTo>
                  <a:pt x="3837164" y="1168400"/>
                </a:lnTo>
                <a:lnTo>
                  <a:pt x="3868720" y="1193800"/>
                </a:lnTo>
                <a:lnTo>
                  <a:pt x="3899795" y="1219200"/>
                </a:lnTo>
                <a:lnTo>
                  <a:pt x="3930379" y="1257300"/>
                </a:lnTo>
                <a:lnTo>
                  <a:pt x="3960463" y="1282700"/>
                </a:lnTo>
                <a:lnTo>
                  <a:pt x="3990040" y="1320800"/>
                </a:lnTo>
                <a:lnTo>
                  <a:pt x="4019100" y="1358900"/>
                </a:lnTo>
                <a:lnTo>
                  <a:pt x="4047635" y="1384300"/>
                </a:lnTo>
                <a:lnTo>
                  <a:pt x="4075636" y="1422400"/>
                </a:lnTo>
                <a:lnTo>
                  <a:pt x="4103094" y="1460500"/>
                </a:lnTo>
                <a:lnTo>
                  <a:pt x="4130002" y="1498600"/>
                </a:lnTo>
                <a:lnTo>
                  <a:pt x="4156349" y="1536700"/>
                </a:lnTo>
                <a:lnTo>
                  <a:pt x="4182128" y="1574800"/>
                </a:lnTo>
                <a:lnTo>
                  <a:pt x="4207330" y="1612900"/>
                </a:lnTo>
                <a:lnTo>
                  <a:pt x="4231947" y="1651000"/>
                </a:lnTo>
                <a:lnTo>
                  <a:pt x="4255969" y="1689100"/>
                </a:lnTo>
                <a:lnTo>
                  <a:pt x="4279388" y="1727200"/>
                </a:lnTo>
                <a:lnTo>
                  <a:pt x="4302195" y="1765300"/>
                </a:lnTo>
                <a:lnTo>
                  <a:pt x="4324382" y="1803400"/>
                </a:lnTo>
                <a:lnTo>
                  <a:pt x="4345940" y="1854200"/>
                </a:lnTo>
                <a:lnTo>
                  <a:pt x="4366860" y="1892300"/>
                </a:lnTo>
                <a:lnTo>
                  <a:pt x="4387135" y="1943100"/>
                </a:lnTo>
                <a:lnTo>
                  <a:pt x="4406754" y="1981200"/>
                </a:lnTo>
                <a:lnTo>
                  <a:pt x="4425710" y="2019300"/>
                </a:lnTo>
                <a:lnTo>
                  <a:pt x="4443993" y="2070100"/>
                </a:lnTo>
                <a:lnTo>
                  <a:pt x="4461596" y="2120900"/>
                </a:lnTo>
                <a:lnTo>
                  <a:pt x="4478510" y="2159000"/>
                </a:lnTo>
                <a:lnTo>
                  <a:pt x="4494725" y="2209800"/>
                </a:lnTo>
                <a:lnTo>
                  <a:pt x="4510234" y="2247900"/>
                </a:lnTo>
                <a:lnTo>
                  <a:pt x="4525027" y="2298700"/>
                </a:lnTo>
                <a:lnTo>
                  <a:pt x="4539096" y="2349500"/>
                </a:lnTo>
                <a:lnTo>
                  <a:pt x="4552433" y="2400300"/>
                </a:lnTo>
                <a:lnTo>
                  <a:pt x="4565028" y="2451100"/>
                </a:lnTo>
                <a:lnTo>
                  <a:pt x="4576873" y="2489200"/>
                </a:lnTo>
                <a:lnTo>
                  <a:pt x="4587960" y="2540000"/>
                </a:lnTo>
                <a:lnTo>
                  <a:pt x="4598279" y="2590800"/>
                </a:lnTo>
                <a:lnTo>
                  <a:pt x="4607823" y="2641600"/>
                </a:lnTo>
                <a:lnTo>
                  <a:pt x="4616582" y="2692400"/>
                </a:lnTo>
                <a:lnTo>
                  <a:pt x="4624548" y="2743200"/>
                </a:lnTo>
                <a:lnTo>
                  <a:pt x="4631712" y="2794000"/>
                </a:lnTo>
                <a:lnTo>
                  <a:pt x="4638065" y="2844800"/>
                </a:lnTo>
                <a:lnTo>
                  <a:pt x="4643600" y="2895600"/>
                </a:lnTo>
                <a:lnTo>
                  <a:pt x="4648306" y="2946400"/>
                </a:lnTo>
                <a:lnTo>
                  <a:pt x="4652177" y="3009900"/>
                </a:lnTo>
                <a:lnTo>
                  <a:pt x="4655202" y="3060700"/>
                </a:lnTo>
                <a:lnTo>
                  <a:pt x="4657374" y="3111500"/>
                </a:lnTo>
                <a:lnTo>
                  <a:pt x="4658683" y="3162300"/>
                </a:lnTo>
                <a:lnTo>
                  <a:pt x="4659122" y="3213100"/>
                </a:lnTo>
                <a:lnTo>
                  <a:pt x="4658683" y="3276600"/>
                </a:lnTo>
                <a:lnTo>
                  <a:pt x="4657374" y="3327400"/>
                </a:lnTo>
                <a:lnTo>
                  <a:pt x="4655202" y="3378200"/>
                </a:lnTo>
                <a:lnTo>
                  <a:pt x="4652177" y="3429000"/>
                </a:lnTo>
                <a:lnTo>
                  <a:pt x="4648306" y="3479800"/>
                </a:lnTo>
                <a:lnTo>
                  <a:pt x="4643600" y="3530600"/>
                </a:lnTo>
                <a:lnTo>
                  <a:pt x="4638065" y="3594100"/>
                </a:lnTo>
                <a:lnTo>
                  <a:pt x="4631712" y="3644900"/>
                </a:lnTo>
                <a:lnTo>
                  <a:pt x="4624548" y="3695700"/>
                </a:lnTo>
                <a:lnTo>
                  <a:pt x="4616582" y="3746500"/>
                </a:lnTo>
                <a:lnTo>
                  <a:pt x="4607823" y="3797300"/>
                </a:lnTo>
                <a:lnTo>
                  <a:pt x="4598279" y="3848100"/>
                </a:lnTo>
                <a:lnTo>
                  <a:pt x="4587960" y="3898900"/>
                </a:lnTo>
                <a:lnTo>
                  <a:pt x="4576873" y="3937000"/>
                </a:lnTo>
                <a:lnTo>
                  <a:pt x="4565028" y="3987800"/>
                </a:lnTo>
                <a:lnTo>
                  <a:pt x="4552433" y="4038600"/>
                </a:lnTo>
                <a:lnTo>
                  <a:pt x="4539096" y="4089400"/>
                </a:lnTo>
                <a:lnTo>
                  <a:pt x="4525027" y="4140200"/>
                </a:lnTo>
                <a:lnTo>
                  <a:pt x="4510234" y="4178300"/>
                </a:lnTo>
                <a:lnTo>
                  <a:pt x="4494725" y="4229100"/>
                </a:lnTo>
                <a:lnTo>
                  <a:pt x="4478510" y="4279900"/>
                </a:lnTo>
                <a:lnTo>
                  <a:pt x="4461596" y="4318000"/>
                </a:lnTo>
                <a:lnTo>
                  <a:pt x="4443993" y="4368800"/>
                </a:lnTo>
                <a:lnTo>
                  <a:pt x="4425710" y="4406900"/>
                </a:lnTo>
                <a:lnTo>
                  <a:pt x="4406754" y="4457700"/>
                </a:lnTo>
                <a:lnTo>
                  <a:pt x="4387135" y="4495800"/>
                </a:lnTo>
                <a:lnTo>
                  <a:pt x="4366860" y="4546600"/>
                </a:lnTo>
                <a:lnTo>
                  <a:pt x="4345940" y="4584700"/>
                </a:lnTo>
                <a:lnTo>
                  <a:pt x="4324382" y="4622800"/>
                </a:lnTo>
                <a:lnTo>
                  <a:pt x="4302195" y="4673600"/>
                </a:lnTo>
                <a:lnTo>
                  <a:pt x="4279388" y="4711700"/>
                </a:lnTo>
                <a:lnTo>
                  <a:pt x="4255969" y="4749800"/>
                </a:lnTo>
                <a:lnTo>
                  <a:pt x="4231947" y="4787900"/>
                </a:lnTo>
                <a:lnTo>
                  <a:pt x="4207330" y="4826000"/>
                </a:lnTo>
                <a:lnTo>
                  <a:pt x="4182128" y="4864100"/>
                </a:lnTo>
                <a:lnTo>
                  <a:pt x="4156349" y="4902200"/>
                </a:lnTo>
                <a:lnTo>
                  <a:pt x="4130002" y="4940300"/>
                </a:lnTo>
                <a:lnTo>
                  <a:pt x="4103094" y="4978400"/>
                </a:lnTo>
                <a:lnTo>
                  <a:pt x="4075636" y="5016500"/>
                </a:lnTo>
                <a:lnTo>
                  <a:pt x="4047635" y="5054600"/>
                </a:lnTo>
                <a:lnTo>
                  <a:pt x="4019100" y="5080000"/>
                </a:lnTo>
                <a:lnTo>
                  <a:pt x="3990040" y="5118100"/>
                </a:lnTo>
                <a:lnTo>
                  <a:pt x="3960463" y="5143500"/>
                </a:lnTo>
                <a:lnTo>
                  <a:pt x="3930379" y="5181600"/>
                </a:lnTo>
                <a:lnTo>
                  <a:pt x="3899795" y="5207000"/>
                </a:lnTo>
                <a:lnTo>
                  <a:pt x="3868720" y="5245100"/>
                </a:lnTo>
                <a:lnTo>
                  <a:pt x="3837164" y="5270500"/>
                </a:lnTo>
                <a:lnTo>
                  <a:pt x="3805134" y="5308600"/>
                </a:lnTo>
                <a:lnTo>
                  <a:pt x="3772639" y="5334000"/>
                </a:lnTo>
                <a:lnTo>
                  <a:pt x="3739689" y="5359400"/>
                </a:lnTo>
                <a:lnTo>
                  <a:pt x="3672454" y="5410200"/>
                </a:lnTo>
                <a:lnTo>
                  <a:pt x="3603498" y="5461000"/>
                </a:lnTo>
                <a:lnTo>
                  <a:pt x="3532891" y="5511800"/>
                </a:lnTo>
                <a:lnTo>
                  <a:pt x="3496990" y="5524500"/>
                </a:lnTo>
                <a:lnTo>
                  <a:pt x="3460702" y="5549900"/>
                </a:lnTo>
                <a:lnTo>
                  <a:pt x="3424036" y="5562600"/>
                </a:lnTo>
                <a:lnTo>
                  <a:pt x="3387000" y="5588000"/>
                </a:lnTo>
                <a:lnTo>
                  <a:pt x="3349603" y="5600700"/>
                </a:lnTo>
                <a:lnTo>
                  <a:pt x="3311854" y="5626100"/>
                </a:lnTo>
                <a:lnTo>
                  <a:pt x="3273761" y="5638800"/>
                </a:lnTo>
                <a:lnTo>
                  <a:pt x="2998212" y="5727700"/>
                </a:lnTo>
                <a:lnTo>
                  <a:pt x="2957681" y="5727700"/>
                </a:lnTo>
                <a:lnTo>
                  <a:pt x="2916884" y="5740400"/>
                </a:lnTo>
                <a:lnTo>
                  <a:pt x="2875829" y="5740400"/>
                </a:lnTo>
                <a:lnTo>
                  <a:pt x="2834526" y="5753100"/>
                </a:lnTo>
                <a:lnTo>
                  <a:pt x="4310029" y="5753100"/>
                </a:lnTo>
                <a:lnTo>
                  <a:pt x="4326012" y="5740400"/>
                </a:lnTo>
                <a:lnTo>
                  <a:pt x="4357585" y="5702300"/>
                </a:lnTo>
                <a:lnTo>
                  <a:pt x="4388759" y="5676900"/>
                </a:lnTo>
                <a:lnTo>
                  <a:pt x="4419529" y="5638800"/>
                </a:lnTo>
                <a:lnTo>
                  <a:pt x="4449890" y="5613400"/>
                </a:lnTo>
                <a:lnTo>
                  <a:pt x="4479836" y="5575300"/>
                </a:lnTo>
                <a:lnTo>
                  <a:pt x="4509363" y="5537200"/>
                </a:lnTo>
                <a:lnTo>
                  <a:pt x="4538465" y="5511800"/>
                </a:lnTo>
                <a:lnTo>
                  <a:pt x="4567136" y="5473700"/>
                </a:lnTo>
                <a:lnTo>
                  <a:pt x="4595371" y="5435600"/>
                </a:lnTo>
                <a:lnTo>
                  <a:pt x="4623165" y="5397500"/>
                </a:lnTo>
                <a:lnTo>
                  <a:pt x="4650512" y="5372100"/>
                </a:lnTo>
                <a:lnTo>
                  <a:pt x="4677408" y="5334000"/>
                </a:lnTo>
                <a:lnTo>
                  <a:pt x="4703846" y="5295900"/>
                </a:lnTo>
                <a:lnTo>
                  <a:pt x="4729822" y="5257800"/>
                </a:lnTo>
                <a:lnTo>
                  <a:pt x="4755330" y="5219700"/>
                </a:lnTo>
                <a:lnTo>
                  <a:pt x="4780365" y="5181600"/>
                </a:lnTo>
                <a:lnTo>
                  <a:pt x="4804922" y="5143500"/>
                </a:lnTo>
                <a:lnTo>
                  <a:pt x="4828995" y="5105400"/>
                </a:lnTo>
                <a:lnTo>
                  <a:pt x="4852578" y="5054600"/>
                </a:lnTo>
                <a:lnTo>
                  <a:pt x="4875667" y="5016500"/>
                </a:lnTo>
                <a:lnTo>
                  <a:pt x="4898257" y="4978400"/>
                </a:lnTo>
                <a:lnTo>
                  <a:pt x="4920341" y="4940300"/>
                </a:lnTo>
                <a:lnTo>
                  <a:pt x="4941915" y="4902200"/>
                </a:lnTo>
                <a:lnTo>
                  <a:pt x="4962973" y="4851400"/>
                </a:lnTo>
                <a:lnTo>
                  <a:pt x="4983509" y="4813300"/>
                </a:lnTo>
                <a:lnTo>
                  <a:pt x="5003520" y="4775200"/>
                </a:lnTo>
                <a:lnTo>
                  <a:pt x="5022999" y="4724400"/>
                </a:lnTo>
                <a:lnTo>
                  <a:pt x="5041940" y="4686300"/>
                </a:lnTo>
                <a:lnTo>
                  <a:pt x="5060339" y="4635500"/>
                </a:lnTo>
                <a:lnTo>
                  <a:pt x="5078190" y="4597400"/>
                </a:lnTo>
                <a:lnTo>
                  <a:pt x="5095489" y="4546600"/>
                </a:lnTo>
                <a:lnTo>
                  <a:pt x="5112229" y="4508500"/>
                </a:lnTo>
                <a:lnTo>
                  <a:pt x="5128405" y="4457700"/>
                </a:lnTo>
                <a:lnTo>
                  <a:pt x="5144012" y="4406900"/>
                </a:lnTo>
                <a:lnTo>
                  <a:pt x="5159044" y="4368800"/>
                </a:lnTo>
                <a:lnTo>
                  <a:pt x="5173497" y="4318000"/>
                </a:lnTo>
                <a:lnTo>
                  <a:pt x="5187365" y="4267200"/>
                </a:lnTo>
                <a:lnTo>
                  <a:pt x="5200642" y="4229100"/>
                </a:lnTo>
                <a:lnTo>
                  <a:pt x="5213324" y="4178300"/>
                </a:lnTo>
                <a:lnTo>
                  <a:pt x="5225405" y="4127500"/>
                </a:lnTo>
                <a:lnTo>
                  <a:pt x="5236879" y="4076700"/>
                </a:lnTo>
                <a:lnTo>
                  <a:pt x="5247741" y="4038600"/>
                </a:lnTo>
                <a:lnTo>
                  <a:pt x="5257987" y="3987800"/>
                </a:lnTo>
                <a:lnTo>
                  <a:pt x="5267610" y="3937000"/>
                </a:lnTo>
                <a:lnTo>
                  <a:pt x="5276605" y="3886200"/>
                </a:lnTo>
                <a:lnTo>
                  <a:pt x="5284968" y="3835400"/>
                </a:lnTo>
                <a:lnTo>
                  <a:pt x="5292692" y="3784600"/>
                </a:lnTo>
                <a:lnTo>
                  <a:pt x="5299772" y="3733800"/>
                </a:lnTo>
                <a:lnTo>
                  <a:pt x="5306203" y="3683000"/>
                </a:lnTo>
                <a:lnTo>
                  <a:pt x="5311980" y="3632200"/>
                </a:lnTo>
                <a:lnTo>
                  <a:pt x="5317097" y="3581400"/>
                </a:lnTo>
                <a:lnTo>
                  <a:pt x="5321550" y="3530600"/>
                </a:lnTo>
                <a:lnTo>
                  <a:pt x="5325332" y="3479800"/>
                </a:lnTo>
                <a:lnTo>
                  <a:pt x="5328438" y="3429000"/>
                </a:lnTo>
                <a:lnTo>
                  <a:pt x="5330863" y="3378200"/>
                </a:lnTo>
                <a:lnTo>
                  <a:pt x="5332602" y="3327400"/>
                </a:lnTo>
                <a:lnTo>
                  <a:pt x="5333649" y="3276600"/>
                </a:lnTo>
                <a:lnTo>
                  <a:pt x="5334000" y="3213100"/>
                </a:lnTo>
                <a:lnTo>
                  <a:pt x="5333649" y="3162300"/>
                </a:lnTo>
                <a:lnTo>
                  <a:pt x="5332602" y="3111500"/>
                </a:lnTo>
                <a:lnTo>
                  <a:pt x="5330863" y="3060700"/>
                </a:lnTo>
                <a:lnTo>
                  <a:pt x="5328438" y="3009900"/>
                </a:lnTo>
                <a:lnTo>
                  <a:pt x="5325332" y="2959100"/>
                </a:lnTo>
                <a:lnTo>
                  <a:pt x="5321550" y="2908300"/>
                </a:lnTo>
                <a:lnTo>
                  <a:pt x="5317097" y="2857500"/>
                </a:lnTo>
                <a:lnTo>
                  <a:pt x="5311980" y="2806700"/>
                </a:lnTo>
                <a:lnTo>
                  <a:pt x="5306203" y="2755900"/>
                </a:lnTo>
                <a:lnTo>
                  <a:pt x="5299772" y="2705100"/>
                </a:lnTo>
                <a:lnTo>
                  <a:pt x="5292692" y="2654300"/>
                </a:lnTo>
                <a:lnTo>
                  <a:pt x="5284968" y="2603500"/>
                </a:lnTo>
                <a:lnTo>
                  <a:pt x="5276605" y="2552700"/>
                </a:lnTo>
                <a:lnTo>
                  <a:pt x="5267610" y="2501900"/>
                </a:lnTo>
                <a:lnTo>
                  <a:pt x="5257987" y="2451100"/>
                </a:lnTo>
                <a:lnTo>
                  <a:pt x="5247741" y="2400300"/>
                </a:lnTo>
                <a:lnTo>
                  <a:pt x="5236879" y="2362200"/>
                </a:lnTo>
                <a:lnTo>
                  <a:pt x="5225405" y="2311400"/>
                </a:lnTo>
                <a:lnTo>
                  <a:pt x="5213324" y="2260600"/>
                </a:lnTo>
                <a:lnTo>
                  <a:pt x="5200642" y="2209800"/>
                </a:lnTo>
                <a:lnTo>
                  <a:pt x="5187365" y="2159000"/>
                </a:lnTo>
                <a:lnTo>
                  <a:pt x="5173497" y="2120900"/>
                </a:lnTo>
                <a:lnTo>
                  <a:pt x="5159044" y="2070100"/>
                </a:lnTo>
                <a:lnTo>
                  <a:pt x="5144012" y="2019300"/>
                </a:lnTo>
                <a:lnTo>
                  <a:pt x="5128405" y="1981200"/>
                </a:lnTo>
                <a:lnTo>
                  <a:pt x="5112229" y="1930400"/>
                </a:lnTo>
                <a:lnTo>
                  <a:pt x="5095489" y="1892300"/>
                </a:lnTo>
                <a:lnTo>
                  <a:pt x="5078190" y="1841500"/>
                </a:lnTo>
                <a:lnTo>
                  <a:pt x="5060339" y="1803400"/>
                </a:lnTo>
                <a:lnTo>
                  <a:pt x="5041940" y="1752600"/>
                </a:lnTo>
                <a:lnTo>
                  <a:pt x="5022999" y="1714500"/>
                </a:lnTo>
                <a:lnTo>
                  <a:pt x="5003520" y="1663700"/>
                </a:lnTo>
                <a:lnTo>
                  <a:pt x="4983509" y="1625600"/>
                </a:lnTo>
                <a:lnTo>
                  <a:pt x="4962973" y="1587500"/>
                </a:lnTo>
                <a:lnTo>
                  <a:pt x="4941915" y="1536700"/>
                </a:lnTo>
                <a:lnTo>
                  <a:pt x="4920341" y="1498600"/>
                </a:lnTo>
                <a:lnTo>
                  <a:pt x="4898257" y="1460500"/>
                </a:lnTo>
                <a:lnTo>
                  <a:pt x="4875667" y="1422400"/>
                </a:lnTo>
                <a:lnTo>
                  <a:pt x="4852578" y="1371600"/>
                </a:lnTo>
                <a:lnTo>
                  <a:pt x="4828995" y="1333500"/>
                </a:lnTo>
                <a:lnTo>
                  <a:pt x="4804922" y="1295400"/>
                </a:lnTo>
                <a:lnTo>
                  <a:pt x="4780365" y="1257300"/>
                </a:lnTo>
                <a:lnTo>
                  <a:pt x="4755330" y="1219200"/>
                </a:lnTo>
                <a:lnTo>
                  <a:pt x="4729822" y="1181100"/>
                </a:lnTo>
                <a:lnTo>
                  <a:pt x="4703846" y="1143000"/>
                </a:lnTo>
                <a:lnTo>
                  <a:pt x="4677408" y="1104900"/>
                </a:lnTo>
                <a:lnTo>
                  <a:pt x="4650512" y="1066800"/>
                </a:lnTo>
                <a:lnTo>
                  <a:pt x="4623165" y="1028700"/>
                </a:lnTo>
                <a:lnTo>
                  <a:pt x="4595371" y="1003300"/>
                </a:lnTo>
                <a:lnTo>
                  <a:pt x="4567136" y="965200"/>
                </a:lnTo>
                <a:lnTo>
                  <a:pt x="4538465" y="927100"/>
                </a:lnTo>
                <a:lnTo>
                  <a:pt x="4509363" y="889000"/>
                </a:lnTo>
                <a:lnTo>
                  <a:pt x="4479836" y="863600"/>
                </a:lnTo>
                <a:lnTo>
                  <a:pt x="4449890" y="825500"/>
                </a:lnTo>
                <a:lnTo>
                  <a:pt x="4419529" y="800100"/>
                </a:lnTo>
                <a:lnTo>
                  <a:pt x="4388759" y="762000"/>
                </a:lnTo>
                <a:lnTo>
                  <a:pt x="4357585" y="736600"/>
                </a:lnTo>
                <a:lnTo>
                  <a:pt x="4326012" y="698500"/>
                </a:lnTo>
                <a:lnTo>
                  <a:pt x="4294046" y="673100"/>
                </a:lnTo>
                <a:close/>
              </a:path>
              <a:path w="5334000" h="6426200">
                <a:moveTo>
                  <a:pt x="3011302" y="25400"/>
                </a:moveTo>
                <a:lnTo>
                  <a:pt x="2322697" y="25400"/>
                </a:lnTo>
                <a:lnTo>
                  <a:pt x="2238581" y="50800"/>
                </a:lnTo>
                <a:lnTo>
                  <a:pt x="3095418" y="50800"/>
                </a:lnTo>
                <a:lnTo>
                  <a:pt x="3011302" y="25400"/>
                </a:lnTo>
                <a:close/>
              </a:path>
              <a:path w="5334000" h="6426200">
                <a:moveTo>
                  <a:pt x="2883592" y="12700"/>
                </a:moveTo>
                <a:lnTo>
                  <a:pt x="2450407" y="12700"/>
                </a:lnTo>
                <a:lnTo>
                  <a:pt x="2407639" y="25400"/>
                </a:lnTo>
                <a:lnTo>
                  <a:pt x="2926360" y="25400"/>
                </a:lnTo>
                <a:lnTo>
                  <a:pt x="2883592" y="12700"/>
                </a:lnTo>
                <a:close/>
              </a:path>
              <a:path w="5334000" h="6426200">
                <a:moveTo>
                  <a:pt x="2754166" y="0"/>
                </a:moveTo>
                <a:lnTo>
                  <a:pt x="2579833" y="0"/>
                </a:lnTo>
                <a:lnTo>
                  <a:pt x="2536509" y="12700"/>
                </a:lnTo>
                <a:lnTo>
                  <a:pt x="2797490" y="12700"/>
                </a:lnTo>
                <a:lnTo>
                  <a:pt x="275416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010025" cy="6844665"/>
          </a:xfrm>
          <a:custGeom>
            <a:avLst/>
            <a:gdLst/>
            <a:ahLst/>
            <a:cxnLst/>
            <a:rect l="l" t="t" r="r" b="b"/>
            <a:pathLst>
              <a:path w="4010025" h="6844665">
                <a:moveTo>
                  <a:pt x="0" y="6844283"/>
                </a:moveTo>
                <a:lnTo>
                  <a:pt x="4009644" y="6844283"/>
                </a:lnTo>
                <a:lnTo>
                  <a:pt x="4009644" y="0"/>
                </a:lnTo>
                <a:lnTo>
                  <a:pt x="0" y="0"/>
                </a:lnTo>
                <a:lnTo>
                  <a:pt x="0" y="6844283"/>
                </a:lnTo>
                <a:close/>
              </a:path>
            </a:pathLst>
          </a:custGeom>
          <a:solidFill>
            <a:srgbClr val="5B5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09644" y="0"/>
            <a:ext cx="4220210" cy="6844665"/>
          </a:xfrm>
          <a:custGeom>
            <a:avLst/>
            <a:gdLst/>
            <a:ahLst/>
            <a:cxnLst/>
            <a:rect l="l" t="t" r="r" b="b"/>
            <a:pathLst>
              <a:path w="4220209" h="6844665">
                <a:moveTo>
                  <a:pt x="0" y="6844283"/>
                </a:moveTo>
                <a:lnTo>
                  <a:pt x="4219956" y="6844283"/>
                </a:lnTo>
                <a:lnTo>
                  <a:pt x="4219956" y="0"/>
                </a:lnTo>
                <a:lnTo>
                  <a:pt x="0" y="0"/>
                </a:lnTo>
                <a:lnTo>
                  <a:pt x="0" y="6844283"/>
                </a:lnTo>
                <a:close/>
              </a:path>
            </a:pathLst>
          </a:custGeom>
          <a:solidFill>
            <a:srgbClr val="ED6C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9936" y="941832"/>
            <a:ext cx="8001000" cy="4399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740" y="1028446"/>
            <a:ext cx="26384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Initial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results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dirty="0" sz="2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AL: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5322" y="1028446"/>
            <a:ext cx="3220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dirty="0" sz="24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1760347"/>
            <a:ext cx="32378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recent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result </a:t>
            </a:r>
            <a:r>
              <a:rPr dirty="0" sz="2400" b="1" u="heavy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5322" y="1760347"/>
            <a:ext cx="37966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Repeat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again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within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740" y="2491867"/>
            <a:ext cx="336105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recent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result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5322" y="2491867"/>
            <a:ext cx="37966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Repeat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again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within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740" y="3223641"/>
            <a:ext cx="3513454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two consecutive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non-initial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results,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taken 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7 or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days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apart,</a:t>
            </a:r>
            <a:r>
              <a:rPr dirty="0" sz="2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but 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less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than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months,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dirty="0" sz="2400" spc="-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5322" y="4687061"/>
            <a:ext cx="35179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discontinue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98407" y="4800600"/>
            <a:ext cx="3581400" cy="1645920"/>
          </a:xfrm>
          <a:custGeom>
            <a:avLst/>
            <a:gdLst/>
            <a:ahLst/>
            <a:cxnLst/>
            <a:rect l="l" t="t" r="r" b="b"/>
            <a:pathLst>
              <a:path w="3581400" h="1645920">
                <a:moveTo>
                  <a:pt x="0" y="1645920"/>
                </a:moveTo>
                <a:lnTo>
                  <a:pt x="3581400" y="1645920"/>
                </a:lnTo>
                <a:lnTo>
                  <a:pt x="3581400" y="0"/>
                </a:lnTo>
                <a:lnTo>
                  <a:pt x="0" y="0"/>
                </a:lnTo>
                <a:lnTo>
                  <a:pt x="0" y="16459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725027" y="5101234"/>
            <a:ext cx="3332479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0" b="1">
                <a:solidFill>
                  <a:srgbClr val="FFFFFF"/>
                </a:solidFill>
                <a:latin typeface="Calibri"/>
                <a:cs typeface="Calibri"/>
              </a:rPr>
              <a:t>REASSESS!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4966728"/>
            <a:ext cx="8737091" cy="1399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65604" y="5341620"/>
            <a:ext cx="4085844" cy="74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955" y="5076444"/>
            <a:ext cx="8569960" cy="1112520"/>
          </a:xfrm>
          <a:custGeom>
            <a:avLst/>
            <a:gdLst/>
            <a:ahLst/>
            <a:cxnLst/>
            <a:rect l="l" t="t" r="r" b="b"/>
            <a:pathLst>
              <a:path w="8569960" h="1112520">
                <a:moveTo>
                  <a:pt x="8013192" y="0"/>
                </a:moveTo>
                <a:lnTo>
                  <a:pt x="8013192" y="278129"/>
                </a:lnTo>
                <a:lnTo>
                  <a:pt x="0" y="278129"/>
                </a:lnTo>
                <a:lnTo>
                  <a:pt x="0" y="834389"/>
                </a:lnTo>
                <a:lnTo>
                  <a:pt x="8013192" y="834389"/>
                </a:lnTo>
                <a:lnTo>
                  <a:pt x="8013192" y="1112519"/>
                </a:lnTo>
                <a:lnTo>
                  <a:pt x="8569452" y="556259"/>
                </a:lnTo>
                <a:lnTo>
                  <a:pt x="8013192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955" y="5076444"/>
            <a:ext cx="8569960" cy="1112520"/>
          </a:xfrm>
          <a:custGeom>
            <a:avLst/>
            <a:gdLst/>
            <a:ahLst/>
            <a:cxnLst/>
            <a:rect l="l" t="t" r="r" b="b"/>
            <a:pathLst>
              <a:path w="8569960" h="1112520">
                <a:moveTo>
                  <a:pt x="0" y="278129"/>
                </a:moveTo>
                <a:lnTo>
                  <a:pt x="8013192" y="278129"/>
                </a:lnTo>
                <a:lnTo>
                  <a:pt x="8013192" y="0"/>
                </a:lnTo>
                <a:lnTo>
                  <a:pt x="8569452" y="556259"/>
                </a:lnTo>
                <a:lnTo>
                  <a:pt x="8013192" y="1112519"/>
                </a:lnTo>
                <a:lnTo>
                  <a:pt x="8013192" y="834389"/>
                </a:lnTo>
                <a:lnTo>
                  <a:pt x="0" y="834389"/>
                </a:lnTo>
                <a:lnTo>
                  <a:pt x="0" y="278129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353436" y="5419140"/>
            <a:ext cx="36449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If/when conditions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change...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0436" y="124955"/>
            <a:ext cx="7417308" cy="870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3919" y="1523"/>
            <a:ext cx="6527292" cy="1275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7200" y="141731"/>
            <a:ext cx="7315200" cy="768350"/>
          </a:xfrm>
          <a:custGeom>
            <a:avLst/>
            <a:gdLst/>
            <a:ahLst/>
            <a:cxnLst/>
            <a:rect l="l" t="t" r="r" b="b"/>
            <a:pathLst>
              <a:path w="7315200" h="768350">
                <a:moveTo>
                  <a:pt x="0" y="768096"/>
                </a:moveTo>
                <a:lnTo>
                  <a:pt x="7315200" y="768096"/>
                </a:lnTo>
                <a:lnTo>
                  <a:pt x="7315200" y="0"/>
                </a:lnTo>
                <a:lnTo>
                  <a:pt x="0" y="0"/>
                </a:lnTo>
                <a:lnTo>
                  <a:pt x="0" y="768096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24178" y="137236"/>
            <a:ext cx="57785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solidFill>
                  <a:srgbClr val="000000"/>
                </a:solidFill>
              </a:rPr>
              <a:t>Frequency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Monitoring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636905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Reassessment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 spc="-5"/>
              <a:t>Exposures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678916"/>
            <a:ext cx="10059670" cy="4467225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(d)(4)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(d)(2)(iv)</a:t>
            </a:r>
            <a:endParaRPr sz="3200">
              <a:latin typeface="Calibri"/>
              <a:cs typeface="Calibri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200" spc="-10">
                <a:latin typeface="Calibri"/>
                <a:cs typeface="Calibri"/>
              </a:rPr>
              <a:t>Reassess </a:t>
            </a:r>
            <a:r>
              <a:rPr dirty="0" sz="3200" spc="-15">
                <a:latin typeface="Calibri"/>
                <a:cs typeface="Calibri"/>
              </a:rPr>
              <a:t>exposures </a:t>
            </a:r>
            <a:r>
              <a:rPr dirty="0" sz="3200" spc="-10" b="1">
                <a:latin typeface="Calibri"/>
                <a:cs typeface="Calibri"/>
              </a:rPr>
              <a:t>whenever </a:t>
            </a:r>
            <a:r>
              <a:rPr dirty="0" sz="3200" b="1">
                <a:latin typeface="Calibri"/>
                <a:cs typeface="Calibri"/>
              </a:rPr>
              <a:t>a </a:t>
            </a:r>
            <a:r>
              <a:rPr dirty="0" sz="3200" spc="-10" b="1">
                <a:latin typeface="Calibri"/>
                <a:cs typeface="Calibri"/>
              </a:rPr>
              <a:t>change </a:t>
            </a:r>
            <a:r>
              <a:rPr dirty="0" sz="3200" b="1">
                <a:latin typeface="Calibri"/>
                <a:cs typeface="Calibri"/>
              </a:rPr>
              <a:t>in the </a:t>
            </a:r>
            <a:r>
              <a:rPr dirty="0" sz="3200" spc="-5" b="1">
                <a:latin typeface="Calibri"/>
                <a:cs typeface="Calibri"/>
              </a:rPr>
              <a:t>production,  process, </a:t>
            </a:r>
            <a:r>
              <a:rPr dirty="0" sz="3200" spc="-10" b="1">
                <a:latin typeface="Calibri"/>
                <a:cs typeface="Calibri"/>
              </a:rPr>
              <a:t>control </a:t>
            </a:r>
            <a:r>
              <a:rPr dirty="0" sz="3200" spc="-5" b="1">
                <a:latin typeface="Calibri"/>
                <a:cs typeface="Calibri"/>
              </a:rPr>
              <a:t>equipment, personnel, </a:t>
            </a:r>
            <a:r>
              <a:rPr dirty="0" sz="3200" b="1">
                <a:latin typeface="Calibri"/>
                <a:cs typeface="Calibri"/>
              </a:rPr>
              <a:t>or </a:t>
            </a:r>
            <a:r>
              <a:rPr dirty="0" sz="3200" spc="-5" b="1">
                <a:latin typeface="Calibri"/>
                <a:cs typeface="Calibri"/>
              </a:rPr>
              <a:t>work </a:t>
            </a:r>
            <a:r>
              <a:rPr dirty="0" sz="3200" spc="-10" b="1">
                <a:latin typeface="Calibri"/>
                <a:cs typeface="Calibri"/>
              </a:rPr>
              <a:t>practices  </a:t>
            </a:r>
            <a:r>
              <a:rPr dirty="0" sz="3200" spc="-20">
                <a:latin typeface="Calibri"/>
                <a:cs typeface="Calibri"/>
              </a:rPr>
              <a:t>may </a:t>
            </a:r>
            <a:r>
              <a:rPr dirty="0" sz="3200" spc="-5">
                <a:latin typeface="Calibri"/>
                <a:cs typeface="Calibri"/>
              </a:rPr>
              <a:t>reasonably </a:t>
            </a:r>
            <a:r>
              <a:rPr dirty="0" sz="3200">
                <a:latin typeface="Calibri"/>
                <a:cs typeface="Calibri"/>
              </a:rPr>
              <a:t>be </a:t>
            </a:r>
            <a:r>
              <a:rPr dirty="0" sz="3200" spc="-15">
                <a:latin typeface="Calibri"/>
                <a:cs typeface="Calibri"/>
              </a:rPr>
              <a:t>expected </a:t>
            </a:r>
            <a:r>
              <a:rPr dirty="0" sz="3200" spc="-20">
                <a:latin typeface="Calibri"/>
                <a:cs typeface="Calibri"/>
              </a:rPr>
              <a:t>to </a:t>
            </a:r>
            <a:r>
              <a:rPr dirty="0" sz="3200" spc="-5">
                <a:latin typeface="Calibri"/>
                <a:cs typeface="Calibri"/>
              </a:rPr>
              <a:t>result </a:t>
            </a:r>
            <a:r>
              <a:rPr dirty="0" sz="3200">
                <a:latin typeface="Calibri"/>
                <a:cs typeface="Calibri"/>
              </a:rPr>
              <a:t>in </a:t>
            </a:r>
            <a:r>
              <a:rPr dirty="0" sz="3200" spc="-5">
                <a:latin typeface="Calibri"/>
                <a:cs typeface="Calibri"/>
              </a:rPr>
              <a:t>new </a:t>
            </a:r>
            <a:r>
              <a:rPr dirty="0" sz="3200">
                <a:latin typeface="Calibri"/>
                <a:cs typeface="Calibri"/>
              </a:rPr>
              <a:t>or </a:t>
            </a:r>
            <a:r>
              <a:rPr dirty="0" sz="3200" spc="-5">
                <a:latin typeface="Calibri"/>
                <a:cs typeface="Calibri"/>
              </a:rPr>
              <a:t>additional  </a:t>
            </a:r>
            <a:r>
              <a:rPr dirty="0" sz="3200" spc="-15">
                <a:latin typeface="Calibri"/>
                <a:cs typeface="Calibri"/>
              </a:rPr>
              <a:t>exposures at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15">
                <a:latin typeface="Calibri"/>
                <a:cs typeface="Calibri"/>
              </a:rPr>
              <a:t>above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action </a:t>
            </a:r>
            <a:r>
              <a:rPr dirty="0" sz="3200" spc="-10">
                <a:latin typeface="Calibri"/>
                <a:cs typeface="Calibri"/>
              </a:rPr>
              <a:t>level,</a:t>
            </a:r>
            <a:r>
              <a:rPr dirty="0" sz="3200" spc="40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355600" marR="8572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latin typeface="Calibri"/>
                <a:cs typeface="Calibri"/>
              </a:rPr>
              <a:t>When the </a:t>
            </a:r>
            <a:r>
              <a:rPr dirty="0" sz="3200" spc="-5">
                <a:latin typeface="Calibri"/>
                <a:cs typeface="Calibri"/>
              </a:rPr>
              <a:t>employer has </a:t>
            </a:r>
            <a:r>
              <a:rPr dirty="0" sz="3200" spc="-25">
                <a:latin typeface="Calibri"/>
                <a:cs typeface="Calibri"/>
              </a:rPr>
              <a:t>any </a:t>
            </a:r>
            <a:r>
              <a:rPr dirty="0" sz="3200" spc="-5">
                <a:latin typeface="Calibri"/>
                <a:cs typeface="Calibri"/>
              </a:rPr>
              <a:t>reason </a:t>
            </a:r>
            <a:r>
              <a:rPr dirty="0" sz="3200" spc="-20">
                <a:latin typeface="Calibri"/>
                <a:cs typeface="Calibri"/>
              </a:rPr>
              <a:t>to </a:t>
            </a:r>
            <a:r>
              <a:rPr dirty="0" sz="3200" spc="-10">
                <a:latin typeface="Calibri"/>
                <a:cs typeface="Calibri"/>
              </a:rPr>
              <a:t>believe that </a:t>
            </a:r>
            <a:r>
              <a:rPr dirty="0" sz="3200" spc="-5" b="1">
                <a:latin typeface="Calibri"/>
                <a:cs typeface="Calibri"/>
              </a:rPr>
              <a:t>new </a:t>
            </a:r>
            <a:r>
              <a:rPr dirty="0" sz="3200" b="1">
                <a:latin typeface="Calibri"/>
                <a:cs typeface="Calibri"/>
              </a:rPr>
              <a:t>or  additional </a:t>
            </a:r>
            <a:r>
              <a:rPr dirty="0" sz="3200" spc="-15" b="1">
                <a:latin typeface="Calibri"/>
                <a:cs typeface="Calibri"/>
              </a:rPr>
              <a:t>exposures </a:t>
            </a:r>
            <a:r>
              <a:rPr dirty="0" sz="3200" spc="-15">
                <a:latin typeface="Calibri"/>
                <a:cs typeface="Calibri"/>
              </a:rPr>
              <a:t>at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15">
                <a:latin typeface="Calibri"/>
                <a:cs typeface="Calibri"/>
              </a:rPr>
              <a:t>above </a:t>
            </a:r>
            <a:r>
              <a:rPr dirty="0" sz="3200" spc="-5">
                <a:latin typeface="Calibri"/>
                <a:cs typeface="Calibri"/>
              </a:rPr>
              <a:t>the action </a:t>
            </a:r>
            <a:r>
              <a:rPr dirty="0" sz="3200" spc="-10">
                <a:latin typeface="Calibri"/>
                <a:cs typeface="Calibri"/>
              </a:rPr>
              <a:t>level </a:t>
            </a:r>
            <a:r>
              <a:rPr dirty="0" sz="3200" spc="-25">
                <a:latin typeface="Calibri"/>
                <a:cs typeface="Calibri"/>
              </a:rPr>
              <a:t>have  </a:t>
            </a:r>
            <a:r>
              <a:rPr dirty="0" sz="3200" spc="-10">
                <a:latin typeface="Calibri"/>
                <a:cs typeface="Calibri"/>
              </a:rPr>
              <a:t>occurred.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461898"/>
            <a:ext cx="61131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Exposure </a:t>
            </a:r>
            <a:r>
              <a:rPr dirty="0"/>
              <a:t>and </a:t>
            </a:r>
            <a:r>
              <a:rPr dirty="0" spc="-5"/>
              <a:t>Health</a:t>
            </a:r>
            <a:r>
              <a:rPr dirty="0" spc="-60"/>
              <a:t> </a:t>
            </a:r>
            <a:r>
              <a:rPr dirty="0" spc="-10"/>
              <a:t>Risks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117" y="1563750"/>
            <a:ext cx="7790815" cy="479107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55600" marR="83185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OSHA </a:t>
            </a:r>
            <a:r>
              <a:rPr dirty="0" sz="3000" spc="-15">
                <a:latin typeface="Calibri"/>
                <a:cs typeface="Calibri"/>
              </a:rPr>
              <a:t>estimates </a:t>
            </a:r>
            <a:r>
              <a:rPr dirty="0" sz="3000" spc="-15" b="1">
                <a:latin typeface="Calibri"/>
                <a:cs typeface="Calibri"/>
              </a:rPr>
              <a:t>more </a:t>
            </a:r>
            <a:r>
              <a:rPr dirty="0" sz="3000" spc="-5" b="1">
                <a:latin typeface="Calibri"/>
                <a:cs typeface="Calibri"/>
              </a:rPr>
              <a:t>than </a:t>
            </a:r>
            <a:r>
              <a:rPr dirty="0" sz="3000" b="1">
                <a:latin typeface="Calibri"/>
                <a:cs typeface="Calibri"/>
              </a:rPr>
              <a:t>840,000 </a:t>
            </a:r>
            <a:r>
              <a:rPr dirty="0" sz="3000" spc="-15" b="1">
                <a:latin typeface="Calibri"/>
                <a:cs typeface="Calibri"/>
              </a:rPr>
              <a:t>employees  </a:t>
            </a:r>
            <a:r>
              <a:rPr dirty="0" sz="3000" b="1">
                <a:latin typeface="Calibri"/>
                <a:cs typeface="Calibri"/>
              </a:rPr>
              <a:t>in </a:t>
            </a:r>
            <a:r>
              <a:rPr dirty="0" sz="3000" spc="-10" b="1">
                <a:latin typeface="Calibri"/>
                <a:cs typeface="Calibri"/>
              </a:rPr>
              <a:t>construction </a:t>
            </a:r>
            <a:r>
              <a:rPr dirty="0" sz="3000" spc="-5">
                <a:latin typeface="Calibri"/>
                <a:cs typeface="Calibri"/>
              </a:rPr>
              <a:t>and </a:t>
            </a:r>
            <a:r>
              <a:rPr dirty="0" sz="3000" spc="-15" b="1">
                <a:latin typeface="Calibri"/>
                <a:cs typeface="Calibri"/>
              </a:rPr>
              <a:t>more </a:t>
            </a:r>
            <a:r>
              <a:rPr dirty="0" sz="3000" spc="-5" b="1">
                <a:latin typeface="Calibri"/>
                <a:cs typeface="Calibri"/>
              </a:rPr>
              <a:t>than </a:t>
            </a:r>
            <a:r>
              <a:rPr dirty="0" sz="3000" b="1">
                <a:latin typeface="Calibri"/>
                <a:cs typeface="Calibri"/>
              </a:rPr>
              <a:t>100,000  </a:t>
            </a:r>
            <a:r>
              <a:rPr dirty="0" sz="3000" spc="-15" b="1">
                <a:latin typeface="Calibri"/>
                <a:cs typeface="Calibri"/>
              </a:rPr>
              <a:t>employees </a:t>
            </a:r>
            <a:r>
              <a:rPr dirty="0" sz="3000" b="1">
                <a:latin typeface="Calibri"/>
                <a:cs typeface="Calibri"/>
              </a:rPr>
              <a:t>in </a:t>
            </a:r>
            <a:r>
              <a:rPr dirty="0" sz="3000" spc="-15" b="1">
                <a:latin typeface="Calibri"/>
                <a:cs typeface="Calibri"/>
              </a:rPr>
              <a:t>general </a:t>
            </a:r>
            <a:r>
              <a:rPr dirty="0" sz="3000" spc="-5" b="1">
                <a:latin typeface="Calibri"/>
                <a:cs typeface="Calibri"/>
              </a:rPr>
              <a:t>industry </a:t>
            </a:r>
            <a:r>
              <a:rPr dirty="0" sz="3000" spc="-15">
                <a:latin typeface="Calibri"/>
                <a:cs typeface="Calibri"/>
              </a:rPr>
              <a:t>are exposed to  </a:t>
            </a:r>
            <a:r>
              <a:rPr dirty="0" sz="3000" spc="-10">
                <a:latin typeface="Calibri"/>
                <a:cs typeface="Calibri"/>
              </a:rPr>
              <a:t>workplace silica </a:t>
            </a:r>
            <a:r>
              <a:rPr dirty="0" sz="3000" spc="-15">
                <a:latin typeface="Calibri"/>
                <a:cs typeface="Calibri"/>
              </a:rPr>
              <a:t>levels </a:t>
            </a:r>
            <a:r>
              <a:rPr dirty="0" sz="3000" spc="-10">
                <a:latin typeface="Calibri"/>
                <a:cs typeface="Calibri"/>
              </a:rPr>
              <a:t>that </a:t>
            </a:r>
            <a:r>
              <a:rPr dirty="0" sz="3000" spc="-25" b="1">
                <a:latin typeface="Calibri"/>
                <a:cs typeface="Calibri"/>
              </a:rPr>
              <a:t>exceed </a:t>
            </a:r>
            <a:r>
              <a:rPr dirty="0" sz="3000" b="1">
                <a:latin typeface="Calibri"/>
                <a:cs typeface="Calibri"/>
              </a:rPr>
              <a:t>the </a:t>
            </a:r>
            <a:r>
              <a:rPr dirty="0" sz="3000" spc="-15" b="1">
                <a:latin typeface="Calibri"/>
                <a:cs typeface="Calibri"/>
              </a:rPr>
              <a:t>revised  </a:t>
            </a:r>
            <a:r>
              <a:rPr dirty="0" sz="3000" spc="-5" b="1">
                <a:latin typeface="Calibri"/>
                <a:cs typeface="Calibri"/>
              </a:rPr>
              <a:t>PEL</a:t>
            </a:r>
            <a:r>
              <a:rPr dirty="0" sz="3000" spc="-5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42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>
                <a:latin typeface="Calibri"/>
                <a:cs typeface="Calibri"/>
              </a:rPr>
              <a:t>Exposure </a:t>
            </a:r>
            <a:r>
              <a:rPr dirty="0" sz="3000" spc="-15">
                <a:latin typeface="Calibri"/>
                <a:cs typeface="Calibri"/>
              </a:rPr>
              <a:t>to respirable crystalline </a:t>
            </a:r>
            <a:r>
              <a:rPr dirty="0" sz="3000" spc="-10">
                <a:latin typeface="Calibri"/>
                <a:cs typeface="Calibri"/>
              </a:rPr>
              <a:t>silica </a:t>
            </a:r>
            <a:r>
              <a:rPr dirty="0" sz="3000" spc="-5">
                <a:latin typeface="Calibri"/>
                <a:cs typeface="Calibri"/>
              </a:rPr>
              <a:t>has</a:t>
            </a:r>
            <a:r>
              <a:rPr dirty="0" sz="3000" spc="2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been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420"/>
              </a:lnSpc>
            </a:pPr>
            <a:r>
              <a:rPr dirty="0" sz="3000" spc="-20">
                <a:latin typeface="Calibri"/>
                <a:cs typeface="Calibri"/>
              </a:rPr>
              <a:t>linked</a:t>
            </a:r>
            <a:r>
              <a:rPr dirty="0" sz="3000" spc="-10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to:</a:t>
            </a:r>
            <a:endParaRPr sz="30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10">
                <a:latin typeface="Calibri"/>
                <a:cs typeface="Calibri"/>
              </a:rPr>
              <a:t>Silicosis,</a:t>
            </a:r>
            <a:endParaRPr sz="26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5">
                <a:latin typeface="Calibri"/>
                <a:cs typeface="Calibri"/>
              </a:rPr>
              <a:t>Lung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 spc="-40">
                <a:latin typeface="Calibri"/>
                <a:cs typeface="Calibri"/>
              </a:rPr>
              <a:t>cancer,</a:t>
            </a:r>
            <a:endParaRPr sz="26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10">
                <a:latin typeface="Calibri"/>
                <a:cs typeface="Calibri"/>
              </a:rPr>
              <a:t>Chronic obstructive </a:t>
            </a:r>
            <a:r>
              <a:rPr dirty="0" sz="2600" spc="-5">
                <a:latin typeface="Calibri"/>
                <a:cs typeface="Calibri"/>
              </a:rPr>
              <a:t>pulmonary disease,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>
                <a:latin typeface="Calibri"/>
                <a:cs typeface="Calibri"/>
              </a:rPr>
              <a:t>Kidney</a:t>
            </a:r>
            <a:r>
              <a:rPr dirty="0" sz="2600" spc="-13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disease.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82957" y="654964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64040" y="0"/>
            <a:ext cx="2727959" cy="3270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59111" y="152400"/>
            <a:ext cx="2167128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116693" y="3123692"/>
            <a:ext cx="1236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Healthy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Lung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64040" y="3346691"/>
            <a:ext cx="2727959" cy="3313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659111" y="3541776"/>
            <a:ext cx="2241804" cy="274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157586" y="6508191"/>
            <a:ext cx="1225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Silicotic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Lung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6582409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Methods </a:t>
            </a:r>
            <a:r>
              <a:rPr dirty="0"/>
              <a:t>of </a:t>
            </a:r>
            <a:r>
              <a:rPr dirty="0" spc="-5"/>
              <a:t>Sample</a:t>
            </a:r>
            <a:r>
              <a:rPr dirty="0" spc="-35"/>
              <a:t> </a:t>
            </a:r>
            <a:r>
              <a:rPr dirty="0" spc="-5"/>
              <a:t>Analysis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117" y="711132"/>
            <a:ext cx="9675495" cy="5019040"/>
          </a:xfrm>
          <a:prstGeom prst="rect">
            <a:avLst/>
          </a:prstGeom>
        </p:spPr>
        <p:txBody>
          <a:bodyPr wrap="square" lIns="0" tIns="201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(d)(5)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(d)(2)(v)</a:t>
            </a:r>
            <a:endParaRPr sz="3200">
              <a:latin typeface="Calibri"/>
              <a:cs typeface="Calibri"/>
            </a:endParaRPr>
          </a:p>
          <a:p>
            <a:pPr marL="355600" marR="3394710" indent="-342900">
              <a:lnSpc>
                <a:spcPts val="3240"/>
              </a:lnSpc>
              <a:spcBef>
                <a:spcPts val="1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20">
                <a:latin typeface="Calibri"/>
                <a:cs typeface="Calibri"/>
              </a:rPr>
              <a:t>Employers </a:t>
            </a:r>
            <a:r>
              <a:rPr dirty="0" sz="3000" spc="-10">
                <a:latin typeface="Calibri"/>
                <a:cs typeface="Calibri"/>
              </a:rPr>
              <a:t>must </a:t>
            </a:r>
            <a:r>
              <a:rPr dirty="0" sz="3000" spc="-15">
                <a:latin typeface="Calibri"/>
                <a:cs typeface="Calibri"/>
              </a:rPr>
              <a:t>ensure </a:t>
            </a:r>
            <a:r>
              <a:rPr dirty="0" sz="3000" spc="-10">
                <a:latin typeface="Calibri"/>
                <a:cs typeface="Calibri"/>
              </a:rPr>
              <a:t>that </a:t>
            </a:r>
            <a:r>
              <a:rPr dirty="0" sz="3000" spc="-5">
                <a:latin typeface="Calibri"/>
                <a:cs typeface="Calibri"/>
              </a:rPr>
              <a:t>samples  </a:t>
            </a:r>
            <a:r>
              <a:rPr dirty="0" sz="3000" spc="-15">
                <a:latin typeface="Calibri"/>
                <a:cs typeface="Calibri"/>
              </a:rPr>
              <a:t>are </a:t>
            </a:r>
            <a:r>
              <a:rPr dirty="0" sz="3000" spc="-20">
                <a:latin typeface="Calibri"/>
                <a:cs typeface="Calibri"/>
              </a:rPr>
              <a:t>analyzed </a:t>
            </a:r>
            <a:r>
              <a:rPr dirty="0" sz="3000" spc="-10">
                <a:latin typeface="Calibri"/>
                <a:cs typeface="Calibri"/>
              </a:rPr>
              <a:t>by </a:t>
            </a:r>
            <a:r>
              <a:rPr dirty="0" sz="3000">
                <a:latin typeface="Calibri"/>
                <a:cs typeface="Calibri"/>
              </a:rPr>
              <a:t>a </a:t>
            </a:r>
            <a:r>
              <a:rPr dirty="0" sz="3000" spc="-15">
                <a:latin typeface="Calibri"/>
                <a:cs typeface="Calibri"/>
              </a:rPr>
              <a:t>laboratory </a:t>
            </a:r>
            <a:r>
              <a:rPr dirty="0" sz="3000" spc="-10">
                <a:latin typeface="Calibri"/>
                <a:cs typeface="Calibri"/>
              </a:rPr>
              <a:t>that  </a:t>
            </a:r>
            <a:r>
              <a:rPr dirty="0" sz="3000" spc="-20">
                <a:latin typeface="Calibri"/>
                <a:cs typeface="Calibri"/>
              </a:rPr>
              <a:t>follows </a:t>
            </a: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15">
                <a:latin typeface="Calibri"/>
                <a:cs typeface="Calibri"/>
              </a:rPr>
              <a:t>procedures </a:t>
            </a:r>
            <a:r>
              <a:rPr dirty="0" sz="3000">
                <a:latin typeface="Calibri"/>
                <a:cs typeface="Calibri"/>
              </a:rPr>
              <a:t>in </a:t>
            </a:r>
            <a:r>
              <a:rPr dirty="0" sz="3000" spc="-5" b="1">
                <a:latin typeface="Calibri"/>
                <a:cs typeface="Calibri"/>
              </a:rPr>
              <a:t>Appendix</a:t>
            </a:r>
            <a:r>
              <a:rPr dirty="0" sz="3000" spc="5" b="1">
                <a:latin typeface="Calibri"/>
                <a:cs typeface="Calibri"/>
              </a:rPr>
              <a:t> </a:t>
            </a:r>
            <a:r>
              <a:rPr dirty="0" sz="3000" spc="-5" b="1">
                <a:latin typeface="Calibri"/>
                <a:cs typeface="Calibri"/>
              </a:rPr>
              <a:t>A</a:t>
            </a:r>
            <a:r>
              <a:rPr dirty="0" sz="3000" spc="-5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5600" marR="4214495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 b="1">
                <a:latin typeface="Calibri"/>
                <a:cs typeface="Calibri"/>
              </a:rPr>
              <a:t>Appendix </a:t>
            </a:r>
            <a:r>
              <a:rPr dirty="0" sz="3000" b="1">
                <a:latin typeface="Calibri"/>
                <a:cs typeface="Calibri"/>
              </a:rPr>
              <a:t>A </a:t>
            </a:r>
            <a:r>
              <a:rPr dirty="0" sz="3000" spc="-5">
                <a:latin typeface="Calibri"/>
                <a:cs typeface="Calibri"/>
              </a:rPr>
              <a:t>specifies methods of  sample</a:t>
            </a:r>
            <a:r>
              <a:rPr dirty="0" sz="3000" spc="-9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analysis:</a:t>
            </a:r>
            <a:endParaRPr sz="3000">
              <a:latin typeface="Calibri"/>
              <a:cs typeface="Calibri"/>
            </a:endParaRPr>
          </a:p>
          <a:p>
            <a:pPr lvl="1" marL="756285" indent="-286385">
              <a:lnSpc>
                <a:spcPts val="2965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5">
                <a:latin typeface="Calibri"/>
                <a:cs typeface="Calibri"/>
              </a:rPr>
              <a:t>Allows </a:t>
            </a:r>
            <a:r>
              <a:rPr dirty="0" sz="2600" spc="-25">
                <a:latin typeface="Calibri"/>
                <a:cs typeface="Calibri"/>
              </a:rPr>
              <a:t>for </a:t>
            </a:r>
            <a:r>
              <a:rPr dirty="0" sz="2600">
                <a:latin typeface="Calibri"/>
                <a:cs typeface="Calibri"/>
              </a:rPr>
              <a:t>use of </a:t>
            </a:r>
            <a:r>
              <a:rPr dirty="0" sz="2600" spc="0">
                <a:latin typeface="Calibri"/>
                <a:cs typeface="Calibri"/>
              </a:rPr>
              <a:t>OSHA, </a:t>
            </a:r>
            <a:r>
              <a:rPr dirty="0" sz="2600">
                <a:latin typeface="Calibri"/>
                <a:cs typeface="Calibri"/>
              </a:rPr>
              <a:t>NIOSH, or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MSHA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965"/>
              </a:lnSpc>
            </a:pPr>
            <a:r>
              <a:rPr dirty="0" sz="2600" spc="-5">
                <a:latin typeface="Calibri"/>
                <a:cs typeface="Calibri"/>
              </a:rPr>
              <a:t>methods (six methods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specified).</a:t>
            </a:r>
            <a:endParaRPr sz="2600">
              <a:latin typeface="Calibri"/>
              <a:cs typeface="Calibri"/>
            </a:endParaRPr>
          </a:p>
          <a:p>
            <a:pPr lvl="1" marL="756285" marR="4025900" indent="-286385">
              <a:lnSpc>
                <a:spcPts val="281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5">
                <a:latin typeface="Calibri"/>
                <a:cs typeface="Calibri"/>
              </a:rPr>
              <a:t>Analysis </a:t>
            </a:r>
            <a:r>
              <a:rPr dirty="0" sz="2600" spc="-10">
                <a:latin typeface="Calibri"/>
                <a:cs typeface="Calibri"/>
              </a:rPr>
              <a:t>must </a:t>
            </a:r>
            <a:r>
              <a:rPr dirty="0" sz="2600" spc="-5">
                <a:latin typeface="Calibri"/>
                <a:cs typeface="Calibri"/>
              </a:rPr>
              <a:t>be </a:t>
            </a:r>
            <a:r>
              <a:rPr dirty="0" sz="2600" spc="-10">
                <a:latin typeface="Calibri"/>
                <a:cs typeface="Calibri"/>
              </a:rPr>
              <a:t>conducted by  </a:t>
            </a:r>
            <a:r>
              <a:rPr dirty="0" sz="2600" spc="-5">
                <a:latin typeface="Calibri"/>
                <a:cs typeface="Calibri"/>
              </a:rPr>
              <a:t>accredited </a:t>
            </a:r>
            <a:r>
              <a:rPr dirty="0" sz="2600" spc="-10">
                <a:latin typeface="Calibri"/>
                <a:cs typeface="Calibri"/>
              </a:rPr>
              <a:t>laboratories </a:t>
            </a:r>
            <a:r>
              <a:rPr dirty="0" sz="2600" spc="-5">
                <a:latin typeface="Calibri"/>
                <a:cs typeface="Calibri"/>
              </a:rPr>
              <a:t>that </a:t>
            </a:r>
            <a:r>
              <a:rPr dirty="0" sz="2600" spc="-15">
                <a:latin typeface="Calibri"/>
                <a:cs typeface="Calibri"/>
              </a:rPr>
              <a:t>follow  </a:t>
            </a:r>
            <a:r>
              <a:rPr dirty="0" sz="2600" spc="-5">
                <a:latin typeface="Calibri"/>
                <a:cs typeface="Calibri"/>
              </a:rPr>
              <a:t>specified quality </a:t>
            </a:r>
            <a:r>
              <a:rPr dirty="0" sz="2600" spc="-15">
                <a:latin typeface="Calibri"/>
                <a:cs typeface="Calibri"/>
              </a:rPr>
              <a:t>control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procedures.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58328" y="1461528"/>
            <a:ext cx="4178808" cy="440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53400" y="1656588"/>
            <a:ext cx="3608832" cy="3834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905233" y="6587743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518795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Employee</a:t>
            </a:r>
            <a:r>
              <a:rPr dirty="0" spc="-80"/>
              <a:t> </a:t>
            </a:r>
            <a:r>
              <a:rPr dirty="0" spc="-5"/>
              <a:t>Notification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727684"/>
            <a:ext cx="10067290" cy="4954905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(d)(6)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(d)(2)(vi)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1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b="1">
                <a:latin typeface="Calibri"/>
                <a:cs typeface="Calibri"/>
              </a:rPr>
              <a:t>Individually notify in </a:t>
            </a:r>
            <a:r>
              <a:rPr dirty="0" sz="3200" spc="-5" b="1">
                <a:latin typeface="Calibri"/>
                <a:cs typeface="Calibri"/>
              </a:rPr>
              <a:t>writing each </a:t>
            </a:r>
            <a:r>
              <a:rPr dirty="0" sz="3200" spc="-20" b="1">
                <a:latin typeface="Calibri"/>
                <a:cs typeface="Calibri"/>
              </a:rPr>
              <a:t>affected </a:t>
            </a:r>
            <a:r>
              <a:rPr dirty="0" sz="3200" spc="-15" b="1">
                <a:latin typeface="Calibri"/>
                <a:cs typeface="Calibri"/>
              </a:rPr>
              <a:t>employee  </a:t>
            </a:r>
            <a:r>
              <a:rPr dirty="0" sz="3200" spc="-5" b="1">
                <a:latin typeface="Calibri"/>
                <a:cs typeface="Calibri"/>
              </a:rPr>
              <a:t>within </a:t>
            </a:r>
            <a:r>
              <a:rPr dirty="0" sz="3200" b="1">
                <a:latin typeface="Calibri"/>
                <a:cs typeface="Calibri"/>
              </a:rPr>
              <a:t>5 </a:t>
            </a:r>
            <a:r>
              <a:rPr dirty="0" sz="3200" spc="-25" b="1">
                <a:latin typeface="Calibri"/>
                <a:cs typeface="Calibri"/>
              </a:rPr>
              <a:t>days </a:t>
            </a:r>
            <a:r>
              <a:rPr dirty="0" sz="3200" b="1">
                <a:latin typeface="Calibri"/>
                <a:cs typeface="Calibri"/>
              </a:rPr>
              <a:t>of the </a:t>
            </a:r>
            <a:r>
              <a:rPr dirty="0" sz="3200" spc="-15" b="1">
                <a:latin typeface="Calibri"/>
                <a:cs typeface="Calibri"/>
              </a:rPr>
              <a:t>exposure </a:t>
            </a:r>
            <a:r>
              <a:rPr dirty="0" sz="3200" spc="-5" b="1">
                <a:latin typeface="Calibri"/>
                <a:cs typeface="Calibri"/>
              </a:rPr>
              <a:t>assessment </a:t>
            </a:r>
            <a:r>
              <a:rPr dirty="0" sz="3200" spc="-5">
                <a:latin typeface="Calibri"/>
                <a:cs typeface="Calibri"/>
              </a:rPr>
              <a:t>of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10">
                <a:latin typeface="Calibri"/>
                <a:cs typeface="Calibri"/>
              </a:rPr>
              <a:t>results </a:t>
            </a:r>
            <a:r>
              <a:rPr dirty="0" sz="3200">
                <a:latin typeface="Calibri"/>
                <a:cs typeface="Calibri"/>
              </a:rPr>
              <a:t>of  </a:t>
            </a:r>
            <a:r>
              <a:rPr dirty="0" sz="3200" spc="-10">
                <a:latin typeface="Calibri"/>
                <a:cs typeface="Calibri"/>
              </a:rPr>
              <a:t>that </a:t>
            </a:r>
            <a:r>
              <a:rPr dirty="0" sz="3200" spc="-5">
                <a:latin typeface="Calibri"/>
                <a:cs typeface="Calibri"/>
              </a:rPr>
              <a:t>assessment </a:t>
            </a:r>
            <a:r>
              <a:rPr dirty="0" sz="3200" b="1">
                <a:latin typeface="Calibri"/>
                <a:cs typeface="Calibri"/>
              </a:rPr>
              <a:t>or </a:t>
            </a:r>
            <a:r>
              <a:rPr dirty="0" sz="3200" spc="-10" b="1">
                <a:latin typeface="Calibri"/>
                <a:cs typeface="Calibri"/>
              </a:rPr>
              <a:t>post </a:t>
            </a:r>
            <a:r>
              <a:rPr dirty="0" sz="3200" b="1">
                <a:latin typeface="Calibri"/>
                <a:cs typeface="Calibri"/>
              </a:rPr>
              <a:t>the </a:t>
            </a:r>
            <a:r>
              <a:rPr dirty="0" sz="3200" spc="-10" b="1">
                <a:latin typeface="Calibri"/>
                <a:cs typeface="Calibri"/>
              </a:rPr>
              <a:t>results </a:t>
            </a:r>
            <a:r>
              <a:rPr dirty="0" sz="3200" b="1">
                <a:latin typeface="Calibri"/>
                <a:cs typeface="Calibri"/>
              </a:rPr>
              <a:t>in an </a:t>
            </a:r>
            <a:r>
              <a:rPr dirty="0" sz="3200" spc="-10" b="1">
                <a:latin typeface="Calibri"/>
                <a:cs typeface="Calibri"/>
              </a:rPr>
              <a:t>appropriate  </a:t>
            </a:r>
            <a:r>
              <a:rPr dirty="0" sz="3200" spc="-5" b="1">
                <a:latin typeface="Calibri"/>
                <a:cs typeface="Calibri"/>
              </a:rPr>
              <a:t>location </a:t>
            </a:r>
            <a:r>
              <a:rPr dirty="0" sz="3200" spc="-5">
                <a:latin typeface="Calibri"/>
                <a:cs typeface="Calibri"/>
              </a:rPr>
              <a:t>accessible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 spc="-5">
                <a:latin typeface="Calibri"/>
                <a:cs typeface="Calibri"/>
              </a:rPr>
              <a:t>all </a:t>
            </a:r>
            <a:r>
              <a:rPr dirty="0" sz="3200" spc="-25">
                <a:latin typeface="Calibri"/>
                <a:cs typeface="Calibri"/>
              </a:rPr>
              <a:t>affected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employees.</a:t>
            </a:r>
            <a:endParaRPr sz="3200">
              <a:latin typeface="Calibri"/>
              <a:cs typeface="Calibri"/>
            </a:endParaRPr>
          </a:p>
          <a:p>
            <a:pPr marL="355600" marR="101600" indent="-342900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>
                <a:latin typeface="Calibri"/>
                <a:cs typeface="Calibri"/>
              </a:rPr>
              <a:t>Whenever an </a:t>
            </a:r>
            <a:r>
              <a:rPr dirty="0" sz="3200" spc="-15">
                <a:latin typeface="Calibri"/>
                <a:cs typeface="Calibri"/>
              </a:rPr>
              <a:t>exposure </a:t>
            </a:r>
            <a:r>
              <a:rPr dirty="0" sz="3200" spc="-10">
                <a:latin typeface="Calibri"/>
                <a:cs typeface="Calibri"/>
              </a:rPr>
              <a:t>assessment </a:t>
            </a:r>
            <a:r>
              <a:rPr dirty="0" sz="3200" spc="-15">
                <a:latin typeface="Calibri"/>
                <a:cs typeface="Calibri"/>
              </a:rPr>
              <a:t>indicates </a:t>
            </a:r>
            <a:r>
              <a:rPr dirty="0" sz="3200" spc="-10">
                <a:latin typeface="Calibri"/>
                <a:cs typeface="Calibri"/>
              </a:rPr>
              <a:t>that  </a:t>
            </a:r>
            <a:r>
              <a:rPr dirty="0" sz="3200" spc="-10" b="1">
                <a:latin typeface="Calibri"/>
                <a:cs typeface="Calibri"/>
              </a:rPr>
              <a:t>employee </a:t>
            </a:r>
            <a:r>
              <a:rPr dirty="0" sz="3200" spc="-15" b="1">
                <a:latin typeface="Calibri"/>
                <a:cs typeface="Calibri"/>
              </a:rPr>
              <a:t>exposure </a:t>
            </a:r>
            <a:r>
              <a:rPr dirty="0" sz="3200" b="1">
                <a:latin typeface="Calibri"/>
                <a:cs typeface="Calibri"/>
              </a:rPr>
              <a:t>is </a:t>
            </a:r>
            <a:r>
              <a:rPr dirty="0" sz="3200" spc="-10" b="1">
                <a:latin typeface="Calibri"/>
                <a:cs typeface="Calibri"/>
              </a:rPr>
              <a:t>above </a:t>
            </a:r>
            <a:r>
              <a:rPr dirty="0" sz="3200" b="1">
                <a:latin typeface="Calibri"/>
                <a:cs typeface="Calibri"/>
              </a:rPr>
              <a:t>the PEL</a:t>
            </a:r>
            <a:r>
              <a:rPr dirty="0" sz="3200">
                <a:latin typeface="Calibri"/>
                <a:cs typeface="Calibri"/>
              </a:rPr>
              <a:t>, the </a:t>
            </a:r>
            <a:r>
              <a:rPr dirty="0" sz="3200" spc="-5">
                <a:latin typeface="Calibri"/>
                <a:cs typeface="Calibri"/>
              </a:rPr>
              <a:t>employer shall  </a:t>
            </a:r>
            <a:r>
              <a:rPr dirty="0" sz="3200" b="1">
                <a:latin typeface="Calibri"/>
                <a:cs typeface="Calibri"/>
              </a:rPr>
              <a:t>describe in the </a:t>
            </a:r>
            <a:r>
              <a:rPr dirty="0" sz="3200" spc="-15" b="1">
                <a:latin typeface="Calibri"/>
                <a:cs typeface="Calibri"/>
              </a:rPr>
              <a:t>written </a:t>
            </a:r>
            <a:r>
              <a:rPr dirty="0" sz="3200" spc="-5" b="1">
                <a:latin typeface="Calibri"/>
                <a:cs typeface="Calibri"/>
              </a:rPr>
              <a:t>notification </a:t>
            </a:r>
            <a:r>
              <a:rPr dirty="0" sz="3200" b="1">
                <a:latin typeface="Calibri"/>
                <a:cs typeface="Calibri"/>
              </a:rPr>
              <a:t>the </a:t>
            </a:r>
            <a:r>
              <a:rPr dirty="0" sz="3200" spc="-10" b="1">
                <a:latin typeface="Calibri"/>
                <a:cs typeface="Calibri"/>
              </a:rPr>
              <a:t>corrective </a:t>
            </a:r>
            <a:r>
              <a:rPr dirty="0" sz="3200" b="1">
                <a:latin typeface="Calibri"/>
                <a:cs typeface="Calibri"/>
              </a:rPr>
              <a:t>action  being </a:t>
            </a:r>
            <a:r>
              <a:rPr dirty="0" sz="3200" spc="-25" b="1">
                <a:latin typeface="Calibri"/>
                <a:cs typeface="Calibri"/>
              </a:rPr>
              <a:t>taken </a:t>
            </a:r>
            <a:r>
              <a:rPr dirty="0" sz="3200" spc="-20">
                <a:latin typeface="Calibri"/>
                <a:cs typeface="Calibri"/>
              </a:rPr>
              <a:t>to </a:t>
            </a:r>
            <a:r>
              <a:rPr dirty="0" sz="3200" spc="-5">
                <a:latin typeface="Calibri"/>
                <a:cs typeface="Calibri"/>
              </a:rPr>
              <a:t>reduce employee </a:t>
            </a:r>
            <a:r>
              <a:rPr dirty="0" sz="3200" spc="-15">
                <a:latin typeface="Calibri"/>
                <a:cs typeface="Calibri"/>
              </a:rPr>
              <a:t>exposure </a:t>
            </a:r>
            <a:r>
              <a:rPr dirty="0" sz="3200" spc="-20">
                <a:latin typeface="Calibri"/>
                <a:cs typeface="Calibri"/>
              </a:rPr>
              <a:t>to </a:t>
            </a:r>
            <a:r>
              <a:rPr dirty="0" sz="3200">
                <a:latin typeface="Calibri"/>
                <a:cs typeface="Calibri"/>
              </a:rPr>
              <a:t>or </a:t>
            </a:r>
            <a:r>
              <a:rPr dirty="0" sz="3200" spc="-5">
                <a:latin typeface="Calibri"/>
                <a:cs typeface="Calibri"/>
              </a:rPr>
              <a:t>below </a:t>
            </a:r>
            <a:r>
              <a:rPr dirty="0" sz="3200" spc="-10">
                <a:latin typeface="Calibri"/>
                <a:cs typeface="Calibri"/>
              </a:rPr>
              <a:t>the  </a:t>
            </a:r>
            <a:r>
              <a:rPr dirty="0" sz="3200">
                <a:latin typeface="Calibri"/>
                <a:cs typeface="Calibri"/>
              </a:rPr>
              <a:t>PEL.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621919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Observation </a:t>
            </a:r>
            <a:r>
              <a:rPr dirty="0"/>
              <a:t>of</a:t>
            </a:r>
            <a:r>
              <a:rPr dirty="0" spc="-10"/>
              <a:t> Monitoring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750195"/>
            <a:ext cx="10049510" cy="5009515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(d)(7)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(d)(2)(vii)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18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15">
                <a:latin typeface="Calibri"/>
                <a:cs typeface="Calibri"/>
              </a:rPr>
              <a:t>Where </a:t>
            </a:r>
            <a:r>
              <a:rPr dirty="0" sz="3000" spc="-5">
                <a:latin typeface="Calibri"/>
                <a:cs typeface="Calibri"/>
              </a:rPr>
              <a:t>air </a:t>
            </a:r>
            <a:r>
              <a:rPr dirty="0" sz="3000" spc="-10">
                <a:latin typeface="Calibri"/>
                <a:cs typeface="Calibri"/>
              </a:rPr>
              <a:t>monitoring </a:t>
            </a:r>
            <a:r>
              <a:rPr dirty="0" sz="3000">
                <a:latin typeface="Calibri"/>
                <a:cs typeface="Calibri"/>
              </a:rPr>
              <a:t>is </a:t>
            </a:r>
            <a:r>
              <a:rPr dirty="0" sz="3000" spc="-15">
                <a:latin typeface="Calibri"/>
                <a:cs typeface="Calibri"/>
              </a:rPr>
              <a:t>performed to </a:t>
            </a:r>
            <a:r>
              <a:rPr dirty="0" sz="3000" spc="-10">
                <a:latin typeface="Calibri"/>
                <a:cs typeface="Calibri"/>
              </a:rPr>
              <a:t>comply </a:t>
            </a:r>
            <a:r>
              <a:rPr dirty="0" sz="3000">
                <a:latin typeface="Calibri"/>
                <a:cs typeface="Calibri"/>
              </a:rPr>
              <a:t>with the  </a:t>
            </a:r>
            <a:r>
              <a:rPr dirty="0" sz="3000" spc="-15">
                <a:latin typeface="Calibri"/>
                <a:cs typeface="Calibri"/>
              </a:rPr>
              <a:t>requirements </a:t>
            </a:r>
            <a:r>
              <a:rPr dirty="0" sz="3000" spc="-5">
                <a:latin typeface="Calibri"/>
                <a:cs typeface="Calibri"/>
              </a:rPr>
              <a:t>of this section,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10">
                <a:latin typeface="Calibri"/>
                <a:cs typeface="Calibri"/>
              </a:rPr>
              <a:t>employer </a:t>
            </a:r>
            <a:r>
              <a:rPr dirty="0" sz="3000" spc="-5">
                <a:latin typeface="Calibri"/>
                <a:cs typeface="Calibri"/>
              </a:rPr>
              <a:t>shall </a:t>
            </a:r>
            <a:r>
              <a:rPr dirty="0" sz="3000" spc="-15" b="1">
                <a:latin typeface="Calibri"/>
                <a:cs typeface="Calibri"/>
              </a:rPr>
              <a:t>provide  affected employees </a:t>
            </a:r>
            <a:r>
              <a:rPr dirty="0" sz="3000" b="1">
                <a:latin typeface="Calibri"/>
                <a:cs typeface="Calibri"/>
              </a:rPr>
              <a:t>or their </a:t>
            </a:r>
            <a:r>
              <a:rPr dirty="0" sz="3000" spc="-15" b="1">
                <a:latin typeface="Calibri"/>
                <a:cs typeface="Calibri"/>
              </a:rPr>
              <a:t>designated representatives </a:t>
            </a:r>
            <a:r>
              <a:rPr dirty="0" sz="3000" b="1">
                <a:latin typeface="Calibri"/>
                <a:cs typeface="Calibri"/>
              </a:rPr>
              <a:t>an  </a:t>
            </a:r>
            <a:r>
              <a:rPr dirty="0" sz="3000" spc="-5" b="1">
                <a:latin typeface="Calibri"/>
                <a:cs typeface="Calibri"/>
              </a:rPr>
              <a:t>opportunity </a:t>
            </a:r>
            <a:r>
              <a:rPr dirty="0" sz="3000" spc="-15" b="1">
                <a:latin typeface="Calibri"/>
                <a:cs typeface="Calibri"/>
              </a:rPr>
              <a:t>to </a:t>
            </a:r>
            <a:r>
              <a:rPr dirty="0" sz="3000" spc="-5" b="1">
                <a:latin typeface="Calibri"/>
                <a:cs typeface="Calibri"/>
              </a:rPr>
              <a:t>observe </a:t>
            </a:r>
            <a:r>
              <a:rPr dirty="0" sz="3000" spc="-20" b="1">
                <a:latin typeface="Calibri"/>
                <a:cs typeface="Calibri"/>
              </a:rPr>
              <a:t>any </a:t>
            </a:r>
            <a:r>
              <a:rPr dirty="0" sz="3000" spc="-10" b="1">
                <a:latin typeface="Calibri"/>
                <a:cs typeface="Calibri"/>
              </a:rPr>
              <a:t>monitoring </a:t>
            </a:r>
            <a:r>
              <a:rPr dirty="0" sz="3000" spc="-5">
                <a:latin typeface="Calibri"/>
                <a:cs typeface="Calibri"/>
              </a:rPr>
              <a:t>of </a:t>
            </a:r>
            <a:r>
              <a:rPr dirty="0" sz="3000" spc="-10">
                <a:latin typeface="Calibri"/>
                <a:cs typeface="Calibri"/>
              </a:rPr>
              <a:t>employee </a:t>
            </a:r>
            <a:r>
              <a:rPr dirty="0" sz="3000" spc="-15">
                <a:latin typeface="Calibri"/>
                <a:cs typeface="Calibri"/>
              </a:rPr>
              <a:t>exposure  to respirable crystalline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silica.</a:t>
            </a:r>
            <a:endParaRPr sz="3000">
              <a:latin typeface="Calibri"/>
              <a:cs typeface="Calibri"/>
            </a:endParaRPr>
          </a:p>
          <a:p>
            <a:pPr marL="355600" marR="161290" indent="-342900">
              <a:lnSpc>
                <a:spcPct val="80000"/>
              </a:lnSpc>
              <a:spcBef>
                <a:spcPts val="7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5">
                <a:latin typeface="Calibri"/>
                <a:cs typeface="Calibri"/>
              </a:rPr>
              <a:t>When </a:t>
            </a:r>
            <a:r>
              <a:rPr dirty="0" sz="3000" spc="-10">
                <a:latin typeface="Calibri"/>
                <a:cs typeface="Calibri"/>
              </a:rPr>
              <a:t>observation </a:t>
            </a:r>
            <a:r>
              <a:rPr dirty="0" sz="3000" spc="-5">
                <a:latin typeface="Calibri"/>
                <a:cs typeface="Calibri"/>
              </a:rPr>
              <a:t>of </a:t>
            </a:r>
            <a:r>
              <a:rPr dirty="0" sz="3000" spc="-10">
                <a:latin typeface="Calibri"/>
                <a:cs typeface="Calibri"/>
              </a:rPr>
              <a:t>monitoring </a:t>
            </a:r>
            <a:r>
              <a:rPr dirty="0" sz="3000" spc="-15">
                <a:latin typeface="Calibri"/>
                <a:cs typeface="Calibri"/>
              </a:rPr>
              <a:t>requires </a:t>
            </a:r>
            <a:r>
              <a:rPr dirty="0" sz="3000" spc="-10">
                <a:latin typeface="Calibri"/>
                <a:cs typeface="Calibri"/>
              </a:rPr>
              <a:t>entry </a:t>
            </a:r>
            <a:r>
              <a:rPr dirty="0" sz="3000" spc="-15">
                <a:latin typeface="Calibri"/>
                <a:cs typeface="Calibri"/>
              </a:rPr>
              <a:t>into </a:t>
            </a:r>
            <a:r>
              <a:rPr dirty="0" sz="3000" spc="-5">
                <a:latin typeface="Calibri"/>
                <a:cs typeface="Calibri"/>
              </a:rPr>
              <a:t>an </a:t>
            </a:r>
            <a:r>
              <a:rPr dirty="0" sz="3000" spc="-15">
                <a:latin typeface="Calibri"/>
                <a:cs typeface="Calibri"/>
              </a:rPr>
              <a:t>area  </a:t>
            </a:r>
            <a:r>
              <a:rPr dirty="0" sz="3000" spc="-10">
                <a:latin typeface="Calibri"/>
                <a:cs typeface="Calibri"/>
              </a:rPr>
              <a:t>where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10">
                <a:latin typeface="Calibri"/>
                <a:cs typeface="Calibri"/>
              </a:rPr>
              <a:t>use </a:t>
            </a:r>
            <a:r>
              <a:rPr dirty="0" sz="3000" spc="-5">
                <a:latin typeface="Calibri"/>
                <a:cs typeface="Calibri"/>
              </a:rPr>
              <a:t>of </a:t>
            </a:r>
            <a:r>
              <a:rPr dirty="0" sz="3000" spc="-15">
                <a:latin typeface="Calibri"/>
                <a:cs typeface="Calibri"/>
              </a:rPr>
              <a:t>protective </a:t>
            </a:r>
            <a:r>
              <a:rPr dirty="0" sz="3000" spc="-5">
                <a:latin typeface="Calibri"/>
                <a:cs typeface="Calibri"/>
              </a:rPr>
              <a:t>clothing or </a:t>
            </a:r>
            <a:r>
              <a:rPr dirty="0" sz="3000" spc="-10">
                <a:latin typeface="Calibri"/>
                <a:cs typeface="Calibri"/>
              </a:rPr>
              <a:t>equipment </a:t>
            </a:r>
            <a:r>
              <a:rPr dirty="0" sz="3000">
                <a:latin typeface="Calibri"/>
                <a:cs typeface="Calibri"/>
              </a:rPr>
              <a:t>is </a:t>
            </a:r>
            <a:r>
              <a:rPr dirty="0" sz="3000" spc="-15">
                <a:latin typeface="Calibri"/>
                <a:cs typeface="Calibri"/>
              </a:rPr>
              <a:t>required  </a:t>
            </a:r>
            <a:r>
              <a:rPr dirty="0" sz="3000" spc="-25">
                <a:latin typeface="Calibri"/>
                <a:cs typeface="Calibri"/>
              </a:rPr>
              <a:t>for any </a:t>
            </a:r>
            <a:r>
              <a:rPr dirty="0" sz="3000" spc="-10">
                <a:latin typeface="Calibri"/>
                <a:cs typeface="Calibri"/>
              </a:rPr>
              <a:t>workplace </a:t>
            </a:r>
            <a:r>
              <a:rPr dirty="0" sz="3000" spc="-20">
                <a:latin typeface="Calibri"/>
                <a:cs typeface="Calibri"/>
              </a:rPr>
              <a:t>hazard, </a:t>
            </a: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15" b="1">
                <a:latin typeface="Calibri"/>
                <a:cs typeface="Calibri"/>
              </a:rPr>
              <a:t>employer </a:t>
            </a:r>
            <a:r>
              <a:rPr dirty="0" sz="3000" spc="-5" b="1">
                <a:latin typeface="Calibri"/>
                <a:cs typeface="Calibri"/>
              </a:rPr>
              <a:t>shall </a:t>
            </a:r>
            <a:r>
              <a:rPr dirty="0" sz="3000" spc="-15" b="1">
                <a:latin typeface="Calibri"/>
                <a:cs typeface="Calibri"/>
              </a:rPr>
              <a:t>provide </a:t>
            </a:r>
            <a:r>
              <a:rPr dirty="0" sz="3000" b="1">
                <a:latin typeface="Calibri"/>
                <a:cs typeface="Calibri"/>
              </a:rPr>
              <a:t>the  </a:t>
            </a:r>
            <a:r>
              <a:rPr dirty="0" sz="3000" spc="-5" b="1">
                <a:latin typeface="Calibri"/>
                <a:cs typeface="Calibri"/>
              </a:rPr>
              <a:t>observer with </a:t>
            </a:r>
            <a:r>
              <a:rPr dirty="0" sz="3000" spc="-15" b="1">
                <a:latin typeface="Calibri"/>
                <a:cs typeface="Calibri"/>
              </a:rPr>
              <a:t>protective </a:t>
            </a:r>
            <a:r>
              <a:rPr dirty="0" sz="3000" spc="-5" b="1">
                <a:latin typeface="Calibri"/>
                <a:cs typeface="Calibri"/>
              </a:rPr>
              <a:t>clothing and </a:t>
            </a:r>
            <a:r>
              <a:rPr dirty="0" sz="3000" spc="-10" b="1">
                <a:latin typeface="Calibri"/>
                <a:cs typeface="Calibri"/>
              </a:rPr>
              <a:t>equipment at </a:t>
            </a:r>
            <a:r>
              <a:rPr dirty="0" sz="3000" b="1">
                <a:latin typeface="Calibri"/>
                <a:cs typeface="Calibri"/>
              </a:rPr>
              <a:t>no </a:t>
            </a:r>
            <a:r>
              <a:rPr dirty="0" sz="3000" spc="-15" b="1">
                <a:latin typeface="Calibri"/>
                <a:cs typeface="Calibri"/>
              </a:rPr>
              <a:t>cost  </a:t>
            </a:r>
            <a:r>
              <a:rPr dirty="0" sz="3000" spc="-5">
                <a:latin typeface="Calibri"/>
                <a:cs typeface="Calibri"/>
              </a:rPr>
              <a:t>and shall </a:t>
            </a:r>
            <a:r>
              <a:rPr dirty="0" sz="3000" spc="-15">
                <a:latin typeface="Calibri"/>
                <a:cs typeface="Calibri"/>
              </a:rPr>
              <a:t>ensure </a:t>
            </a:r>
            <a:r>
              <a:rPr dirty="0" sz="3000" spc="-10">
                <a:latin typeface="Calibri"/>
                <a:cs typeface="Calibri"/>
              </a:rPr>
              <a:t>that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 spc="-10">
                <a:latin typeface="Calibri"/>
                <a:cs typeface="Calibri"/>
              </a:rPr>
              <a:t>observer uses </a:t>
            </a:r>
            <a:r>
              <a:rPr dirty="0" sz="3000" spc="-5">
                <a:latin typeface="Calibri"/>
                <a:cs typeface="Calibri"/>
              </a:rPr>
              <a:t>such </a:t>
            </a:r>
            <a:r>
              <a:rPr dirty="0" sz="3000" spc="-10">
                <a:latin typeface="Calibri"/>
                <a:cs typeface="Calibri"/>
              </a:rPr>
              <a:t>clothing </a:t>
            </a:r>
            <a:r>
              <a:rPr dirty="0" sz="3000" spc="-5">
                <a:latin typeface="Calibri"/>
                <a:cs typeface="Calibri"/>
              </a:rPr>
              <a:t>and  </a:t>
            </a:r>
            <a:r>
              <a:rPr dirty="0" sz="3000" spc="-10">
                <a:latin typeface="Calibri"/>
                <a:cs typeface="Calibri"/>
              </a:rPr>
              <a:t>equipment.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35725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Regulated</a:t>
            </a:r>
            <a:r>
              <a:rPr dirty="0" spc="-75"/>
              <a:t> </a:t>
            </a:r>
            <a:r>
              <a:rPr dirty="0" spc="-15"/>
              <a:t>Area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678916"/>
            <a:ext cx="5153025" cy="4369435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 sz="3200" spc="-5">
                <a:latin typeface="Calibri"/>
                <a:cs typeface="Calibri"/>
              </a:rPr>
              <a:t>Only </a:t>
            </a:r>
            <a:r>
              <a:rPr dirty="0" sz="3200">
                <a:latin typeface="Calibri"/>
                <a:cs typeface="Calibri"/>
              </a:rPr>
              <a:t>in </a:t>
            </a: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590, 1910.1053</a:t>
            </a:r>
            <a:r>
              <a:rPr dirty="0" sz="32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(e)</a:t>
            </a:r>
            <a:endParaRPr sz="3200">
              <a:latin typeface="Calibri"/>
              <a:cs typeface="Calibri"/>
            </a:endParaRPr>
          </a:p>
          <a:p>
            <a:pPr marL="12700" marR="498475">
              <a:lnSpc>
                <a:spcPct val="100000"/>
              </a:lnSpc>
              <a:spcBef>
                <a:spcPts val="1739"/>
              </a:spcBef>
            </a:pPr>
            <a:r>
              <a:rPr dirty="0" sz="3200">
                <a:latin typeface="Calibri"/>
                <a:cs typeface="Calibri"/>
              </a:rPr>
              <a:t>An </a:t>
            </a:r>
            <a:r>
              <a:rPr dirty="0" sz="3200" spc="-10">
                <a:latin typeface="Calibri"/>
                <a:cs typeface="Calibri"/>
              </a:rPr>
              <a:t>area, </a:t>
            </a:r>
            <a:r>
              <a:rPr dirty="0" sz="3200" spc="-15" b="1">
                <a:latin typeface="Calibri"/>
                <a:cs typeface="Calibri"/>
              </a:rPr>
              <a:t>demarcated </a:t>
            </a:r>
            <a:r>
              <a:rPr dirty="0" sz="3200" spc="-10" b="1">
                <a:latin typeface="Calibri"/>
                <a:cs typeface="Calibri"/>
              </a:rPr>
              <a:t>by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  </a:t>
            </a:r>
            <a:r>
              <a:rPr dirty="0" sz="3200" spc="-10" b="1">
                <a:latin typeface="Calibri"/>
                <a:cs typeface="Calibri"/>
              </a:rPr>
              <a:t>employer</a:t>
            </a:r>
            <a:r>
              <a:rPr dirty="0" sz="3200" spc="-10">
                <a:latin typeface="Calibri"/>
                <a:cs typeface="Calibri"/>
              </a:rPr>
              <a:t>, where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  <a:p>
            <a:pPr marL="12700" marR="603250">
              <a:lnSpc>
                <a:spcPct val="100000"/>
              </a:lnSpc>
            </a:pPr>
            <a:r>
              <a:rPr dirty="0" sz="3200" spc="-25">
                <a:latin typeface="Calibri"/>
                <a:cs typeface="Calibri"/>
              </a:rPr>
              <a:t>employee’s </a:t>
            </a:r>
            <a:r>
              <a:rPr dirty="0" sz="3200" spc="-15">
                <a:latin typeface="Calibri"/>
                <a:cs typeface="Calibri"/>
              </a:rPr>
              <a:t>exposure </a:t>
            </a:r>
            <a:r>
              <a:rPr dirty="0" sz="3200" spc="-20">
                <a:latin typeface="Calibri"/>
                <a:cs typeface="Calibri"/>
              </a:rPr>
              <a:t>to  </a:t>
            </a:r>
            <a:r>
              <a:rPr dirty="0" sz="3200" spc="-5">
                <a:latin typeface="Calibri"/>
                <a:cs typeface="Calibri"/>
              </a:rPr>
              <a:t>airborne </a:t>
            </a:r>
            <a:r>
              <a:rPr dirty="0" sz="3200" spc="-15">
                <a:latin typeface="Calibri"/>
                <a:cs typeface="Calibri"/>
              </a:rPr>
              <a:t>concentrations </a:t>
            </a:r>
            <a:r>
              <a:rPr dirty="0" sz="3200" spc="-5">
                <a:latin typeface="Calibri"/>
                <a:cs typeface="Calibri"/>
              </a:rPr>
              <a:t>of  </a:t>
            </a:r>
            <a:r>
              <a:rPr dirty="0" sz="3200" spc="-15">
                <a:latin typeface="Calibri"/>
                <a:cs typeface="Calibri"/>
              </a:rPr>
              <a:t>respirable crystalline </a:t>
            </a:r>
            <a:r>
              <a:rPr dirty="0" sz="3200" spc="-10">
                <a:latin typeface="Calibri"/>
                <a:cs typeface="Calibri"/>
              </a:rPr>
              <a:t>silica  </a:t>
            </a:r>
            <a:r>
              <a:rPr dirty="0" sz="3200" spc="-15">
                <a:latin typeface="Calibri"/>
                <a:cs typeface="Calibri"/>
              </a:rPr>
              <a:t>exceeds,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10">
                <a:latin typeface="Calibri"/>
                <a:cs typeface="Calibri"/>
              </a:rPr>
              <a:t>can </a:t>
            </a:r>
            <a:r>
              <a:rPr dirty="0" sz="3200" spc="-5" b="1">
                <a:latin typeface="Calibri"/>
                <a:cs typeface="Calibri"/>
              </a:rPr>
              <a:t>reasonably  </a:t>
            </a:r>
            <a:r>
              <a:rPr dirty="0" sz="3200" b="1">
                <a:latin typeface="Calibri"/>
                <a:cs typeface="Calibri"/>
              </a:rPr>
              <a:t>be </a:t>
            </a:r>
            <a:r>
              <a:rPr dirty="0" sz="3200" spc="-15" b="1">
                <a:latin typeface="Calibri"/>
                <a:cs typeface="Calibri"/>
              </a:rPr>
              <a:t>expected </a:t>
            </a:r>
            <a:r>
              <a:rPr dirty="0" sz="3200" spc="-20" b="1">
                <a:latin typeface="Calibri"/>
                <a:cs typeface="Calibri"/>
              </a:rPr>
              <a:t>to exceed,</a:t>
            </a:r>
            <a:r>
              <a:rPr dirty="0" sz="3200" spc="-2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5625" y="5022037"/>
            <a:ext cx="71564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Calibri"/>
                <a:cs typeface="Calibri"/>
              </a:rPr>
              <a:t>PEL</a:t>
            </a:r>
            <a:r>
              <a:rPr dirty="0" sz="320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3328" y="1405127"/>
            <a:ext cx="6138671" cy="3761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48400" y="1600200"/>
            <a:ext cx="5638800" cy="3191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327775" y="5005832"/>
            <a:ext cx="545211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Note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improper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use of 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respiratory 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protection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(i.e.,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respirator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should be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  </a:t>
            </a:r>
            <a:r>
              <a:rPr dirty="0" sz="2400" spc="-20">
                <a:solidFill>
                  <a:srgbClr val="6F2F9F"/>
                </a:solidFill>
                <a:latin typeface="Calibri"/>
                <a:cs typeface="Calibri"/>
              </a:rPr>
              <a:t>first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PPE on and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last 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off;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straps 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should be under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dirty="0" sz="2400" spc="-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hood.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55594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Methods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5"/>
              <a:t>Compliance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678916"/>
            <a:ext cx="9269730" cy="4591050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5">
                <a:solidFill>
                  <a:srgbClr val="FF0000"/>
                </a:solidFill>
                <a:latin typeface="Calibri"/>
                <a:cs typeface="Calibri"/>
              </a:rPr>
              <a:t>(f)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(d)(3)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9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10">
                <a:solidFill>
                  <a:srgbClr val="FF0000"/>
                </a:solidFill>
                <a:latin typeface="Calibri"/>
                <a:cs typeface="Calibri"/>
              </a:rPr>
              <a:t>General</a:t>
            </a:r>
            <a:r>
              <a:rPr dirty="0" sz="32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0000"/>
                </a:solidFill>
                <a:latin typeface="Calibri"/>
                <a:cs typeface="Calibri"/>
              </a:rPr>
              <a:t>industry</a:t>
            </a:r>
            <a:r>
              <a:rPr dirty="0" sz="3200" spc="-1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>
                <a:latin typeface="Calibri"/>
                <a:cs typeface="Calibri"/>
              </a:rPr>
              <a:t>Engineering and work </a:t>
            </a:r>
            <a:r>
              <a:rPr dirty="0" sz="2800" spc="-15">
                <a:latin typeface="Calibri"/>
                <a:cs typeface="Calibri"/>
              </a:rPr>
              <a:t>practice </a:t>
            </a:r>
            <a:r>
              <a:rPr dirty="0" sz="2800" spc="-20">
                <a:latin typeface="Calibri"/>
                <a:cs typeface="Calibri"/>
              </a:rPr>
              <a:t>controls, </a:t>
            </a:r>
            <a:r>
              <a:rPr dirty="0" sz="2800" spc="-5">
                <a:latin typeface="Calibri"/>
                <a:cs typeface="Calibri"/>
              </a:rPr>
              <a:t>1910.1053</a:t>
            </a:r>
            <a:r>
              <a:rPr dirty="0" sz="2800" spc="2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(f)(1)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30">
                <a:latin typeface="Calibri"/>
                <a:cs typeface="Calibri"/>
              </a:rPr>
              <a:t>Written </a:t>
            </a:r>
            <a:r>
              <a:rPr dirty="0" sz="2800" spc="-20">
                <a:latin typeface="Calibri"/>
                <a:cs typeface="Calibri"/>
              </a:rPr>
              <a:t>exposure control program, </a:t>
            </a:r>
            <a:r>
              <a:rPr dirty="0" sz="2800" spc="-5">
                <a:latin typeface="Calibri"/>
                <a:cs typeface="Calibri"/>
              </a:rPr>
              <a:t>1910.1053</a:t>
            </a:r>
            <a:r>
              <a:rPr dirty="0" sz="2800" spc="20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(f)(2)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20">
                <a:latin typeface="Calibri"/>
                <a:cs typeface="Calibri"/>
              </a:rPr>
              <a:t>Abrasive </a:t>
            </a:r>
            <a:r>
              <a:rPr dirty="0" sz="2800" spc="-15">
                <a:latin typeface="Calibri"/>
                <a:cs typeface="Calibri"/>
              </a:rPr>
              <a:t>blasting </a:t>
            </a:r>
            <a:r>
              <a:rPr dirty="0" sz="2800" spc="-5">
                <a:latin typeface="Calibri"/>
                <a:cs typeface="Calibri"/>
              </a:rPr>
              <a:t>1910.1053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(f)(3)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10">
                <a:solidFill>
                  <a:srgbClr val="0000FF"/>
                </a:solidFill>
                <a:latin typeface="Calibri"/>
                <a:cs typeface="Calibri"/>
              </a:rPr>
              <a:t>Construction</a:t>
            </a:r>
            <a:r>
              <a:rPr dirty="0" sz="3200" spc="-1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>
                <a:latin typeface="Calibri"/>
                <a:cs typeface="Calibri"/>
              </a:rPr>
              <a:t>Engineering and work </a:t>
            </a:r>
            <a:r>
              <a:rPr dirty="0" sz="2800" spc="-15">
                <a:latin typeface="Calibri"/>
                <a:cs typeface="Calibri"/>
              </a:rPr>
              <a:t>practice </a:t>
            </a:r>
            <a:r>
              <a:rPr dirty="0" sz="2800" spc="-20">
                <a:latin typeface="Calibri"/>
                <a:cs typeface="Calibri"/>
              </a:rPr>
              <a:t>controls, </a:t>
            </a:r>
            <a:r>
              <a:rPr dirty="0" sz="2800" spc="-5">
                <a:latin typeface="Calibri"/>
                <a:cs typeface="Calibri"/>
              </a:rPr>
              <a:t>1926.1153</a:t>
            </a:r>
            <a:r>
              <a:rPr dirty="0" sz="2800" spc="2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(d)(3)(i)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20">
                <a:latin typeface="Calibri"/>
                <a:cs typeface="Calibri"/>
              </a:rPr>
              <a:t>Abrasive </a:t>
            </a:r>
            <a:r>
              <a:rPr dirty="0" sz="2800" spc="-10">
                <a:latin typeface="Calibri"/>
                <a:cs typeface="Calibri"/>
              </a:rPr>
              <a:t>blasting, </a:t>
            </a:r>
            <a:r>
              <a:rPr dirty="0" sz="2800" spc="-5">
                <a:latin typeface="Calibri"/>
                <a:cs typeface="Calibri"/>
              </a:rPr>
              <a:t>1926.1153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(d)(3)(ii)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18400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Engineering and </a:t>
            </a:r>
            <a:r>
              <a:rPr dirty="0" spc="-40"/>
              <a:t>Work </a:t>
            </a:r>
            <a:r>
              <a:rPr dirty="0" spc="-15"/>
              <a:t>Practice</a:t>
            </a:r>
            <a:r>
              <a:rPr dirty="0" spc="-10"/>
              <a:t> </a:t>
            </a:r>
            <a:r>
              <a:rPr dirty="0" spc="-15"/>
              <a:t>Controls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899286"/>
            <a:ext cx="950150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(f)(1)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6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(d)(3)(i)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5117" y="1537842"/>
            <a:ext cx="4678680" cy="488188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5">
                <a:latin typeface="Calibri"/>
                <a:cs typeface="Calibri"/>
              </a:rPr>
              <a:t>Employers </a:t>
            </a:r>
            <a:r>
              <a:rPr dirty="0" sz="2700" spc="-5">
                <a:latin typeface="Calibri"/>
                <a:cs typeface="Calibri"/>
              </a:rPr>
              <a:t>shall </a:t>
            </a:r>
            <a:r>
              <a:rPr dirty="0" sz="2700" b="1">
                <a:latin typeface="Calibri"/>
                <a:cs typeface="Calibri"/>
              </a:rPr>
              <a:t>use  </a:t>
            </a:r>
            <a:r>
              <a:rPr dirty="0" sz="2700" spc="-5" b="1">
                <a:latin typeface="Calibri"/>
                <a:cs typeface="Calibri"/>
              </a:rPr>
              <a:t>engineering </a:t>
            </a:r>
            <a:r>
              <a:rPr dirty="0" sz="2700" b="1">
                <a:latin typeface="Calibri"/>
                <a:cs typeface="Calibri"/>
              </a:rPr>
              <a:t>and </a:t>
            </a:r>
            <a:r>
              <a:rPr dirty="0" sz="2700" spc="-5" b="1">
                <a:latin typeface="Calibri"/>
                <a:cs typeface="Calibri"/>
              </a:rPr>
              <a:t>work</a:t>
            </a:r>
            <a:r>
              <a:rPr dirty="0" sz="2700" spc="-70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practice  controls </a:t>
            </a:r>
            <a:r>
              <a:rPr dirty="0" sz="2700" spc="-15">
                <a:latin typeface="Calibri"/>
                <a:cs typeface="Calibri"/>
              </a:rPr>
              <a:t>to </a:t>
            </a:r>
            <a:r>
              <a:rPr dirty="0" sz="2700">
                <a:latin typeface="Calibri"/>
                <a:cs typeface="Calibri"/>
              </a:rPr>
              <a:t>limit </a:t>
            </a:r>
            <a:r>
              <a:rPr dirty="0" sz="2700" spc="-15">
                <a:latin typeface="Calibri"/>
                <a:cs typeface="Calibri"/>
              </a:rPr>
              <a:t>exposures to  </a:t>
            </a:r>
            <a:r>
              <a:rPr dirty="0" sz="2700" spc="-5">
                <a:latin typeface="Calibri"/>
                <a:cs typeface="Calibri"/>
              </a:rPr>
              <a:t>or below </a:t>
            </a:r>
            <a:r>
              <a:rPr dirty="0" sz="2700">
                <a:latin typeface="Calibri"/>
                <a:cs typeface="Calibri"/>
              </a:rPr>
              <a:t>the PEL </a:t>
            </a:r>
            <a:r>
              <a:rPr dirty="0" sz="2700" spc="-5">
                <a:latin typeface="Calibri"/>
                <a:cs typeface="Calibri"/>
              </a:rPr>
              <a:t>unless </a:t>
            </a:r>
            <a:r>
              <a:rPr dirty="0" sz="2700" spc="-10">
                <a:latin typeface="Calibri"/>
                <a:cs typeface="Calibri"/>
              </a:rPr>
              <a:t>they  </a:t>
            </a:r>
            <a:r>
              <a:rPr dirty="0" sz="2700" spc="-20">
                <a:latin typeface="Calibri"/>
                <a:cs typeface="Calibri"/>
              </a:rPr>
              <a:t>are demonstrated </a:t>
            </a:r>
            <a:r>
              <a:rPr dirty="0" sz="2700" spc="-15">
                <a:latin typeface="Calibri"/>
                <a:cs typeface="Calibri"/>
              </a:rPr>
              <a:t>to </a:t>
            </a:r>
            <a:r>
              <a:rPr dirty="0" sz="2700" spc="-5">
                <a:latin typeface="Calibri"/>
                <a:cs typeface="Calibri"/>
              </a:rPr>
              <a:t>be not  </a:t>
            </a:r>
            <a:r>
              <a:rPr dirty="0" sz="2700" spc="-10">
                <a:latin typeface="Calibri"/>
                <a:cs typeface="Calibri"/>
              </a:rPr>
              <a:t>feasible.</a:t>
            </a:r>
            <a:endParaRPr sz="2700">
              <a:latin typeface="Calibri"/>
              <a:cs typeface="Calibri"/>
            </a:endParaRPr>
          </a:p>
          <a:p>
            <a:pPr algn="just" marL="355600" marR="135890" indent="-34290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>
                <a:latin typeface="Calibri"/>
                <a:cs typeface="Calibri"/>
              </a:rPr>
              <a:t>Use </a:t>
            </a:r>
            <a:r>
              <a:rPr dirty="0" sz="2700" spc="-5">
                <a:latin typeface="Calibri"/>
                <a:cs typeface="Calibri"/>
              </a:rPr>
              <a:t>such </a:t>
            </a:r>
            <a:r>
              <a:rPr dirty="0" sz="2700" spc="-20">
                <a:latin typeface="Calibri"/>
                <a:cs typeface="Calibri"/>
              </a:rPr>
              <a:t>controls </a:t>
            </a:r>
            <a:r>
              <a:rPr dirty="0" sz="2700" spc="-10">
                <a:latin typeface="Calibri"/>
                <a:cs typeface="Calibri"/>
              </a:rPr>
              <a:t>even </a:t>
            </a:r>
            <a:r>
              <a:rPr dirty="0" sz="2700">
                <a:latin typeface="Calibri"/>
                <a:cs typeface="Calibri"/>
              </a:rPr>
              <a:t>if </a:t>
            </a:r>
            <a:r>
              <a:rPr dirty="0" sz="2700" spc="-5">
                <a:latin typeface="Calibri"/>
                <a:cs typeface="Calibri"/>
              </a:rPr>
              <a:t>they  do not </a:t>
            </a:r>
            <a:r>
              <a:rPr dirty="0" sz="2700" spc="-10">
                <a:latin typeface="Calibri"/>
                <a:cs typeface="Calibri"/>
              </a:rPr>
              <a:t>reduce </a:t>
            </a:r>
            <a:r>
              <a:rPr dirty="0" sz="2700" spc="-15">
                <a:latin typeface="Calibri"/>
                <a:cs typeface="Calibri"/>
              </a:rPr>
              <a:t>exposures to</a:t>
            </a:r>
            <a:r>
              <a:rPr dirty="0" sz="2700" spc="-8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or  </a:t>
            </a:r>
            <a:r>
              <a:rPr dirty="0" sz="2700" spc="-5">
                <a:latin typeface="Calibri"/>
                <a:cs typeface="Calibri"/>
              </a:rPr>
              <a:t>below </a:t>
            </a:r>
            <a:r>
              <a:rPr dirty="0" sz="2700">
                <a:latin typeface="Calibri"/>
                <a:cs typeface="Calibri"/>
              </a:rPr>
              <a:t>the PEL; </a:t>
            </a:r>
            <a:r>
              <a:rPr dirty="0" sz="2700" b="1">
                <a:latin typeface="Calibri"/>
                <a:cs typeface="Calibri"/>
              </a:rPr>
              <a:t>use </a:t>
            </a:r>
            <a:r>
              <a:rPr dirty="0" sz="2700" spc="-15" b="1">
                <a:latin typeface="Calibri"/>
                <a:cs typeface="Calibri"/>
              </a:rPr>
              <a:t>to </a:t>
            </a:r>
            <a:r>
              <a:rPr dirty="0" sz="2700" spc="-10" b="1">
                <a:latin typeface="Calibri"/>
                <a:cs typeface="Calibri"/>
              </a:rPr>
              <a:t>achieve  </a:t>
            </a:r>
            <a:r>
              <a:rPr dirty="0" sz="2700" spc="-15" b="1">
                <a:latin typeface="Calibri"/>
                <a:cs typeface="Calibri"/>
              </a:rPr>
              <a:t>lowest </a:t>
            </a:r>
            <a:r>
              <a:rPr dirty="0" sz="2700" spc="-10" b="1">
                <a:latin typeface="Calibri"/>
                <a:cs typeface="Calibri"/>
              </a:rPr>
              <a:t>feasible</a:t>
            </a:r>
            <a:r>
              <a:rPr dirty="0" sz="2700" spc="-50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level</a:t>
            </a:r>
            <a:r>
              <a:rPr dirty="0" sz="2700" spc="-1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355600" marR="102235" indent="-34290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20" b="1">
                <a:latin typeface="Calibri"/>
                <a:cs typeface="Calibri"/>
              </a:rPr>
              <a:t>Respirators </a:t>
            </a:r>
            <a:r>
              <a:rPr dirty="0" sz="2700" spc="-10" b="1">
                <a:latin typeface="Calibri"/>
                <a:cs typeface="Calibri"/>
              </a:rPr>
              <a:t>permitted where  </a:t>
            </a:r>
            <a:r>
              <a:rPr dirty="0" sz="2700" spc="-5" b="1">
                <a:latin typeface="Calibri"/>
                <a:cs typeface="Calibri"/>
              </a:rPr>
              <a:t>PEL cannot </a:t>
            </a:r>
            <a:r>
              <a:rPr dirty="0" sz="2700" b="1">
                <a:latin typeface="Calibri"/>
                <a:cs typeface="Calibri"/>
              </a:rPr>
              <a:t>be </a:t>
            </a:r>
            <a:r>
              <a:rPr dirty="0" sz="2700" spc="-10" b="1">
                <a:latin typeface="Calibri"/>
                <a:cs typeface="Calibri"/>
              </a:rPr>
              <a:t>achieved </a:t>
            </a:r>
            <a:r>
              <a:rPr dirty="0" sz="2700">
                <a:latin typeface="Calibri"/>
                <a:cs typeface="Calibri"/>
              </a:rPr>
              <a:t>with  engineering </a:t>
            </a:r>
            <a:r>
              <a:rPr dirty="0" sz="2700" spc="-5">
                <a:latin typeface="Calibri"/>
                <a:cs typeface="Calibri"/>
              </a:rPr>
              <a:t>and </a:t>
            </a:r>
            <a:r>
              <a:rPr dirty="0" sz="2700" spc="-10">
                <a:latin typeface="Calibri"/>
                <a:cs typeface="Calibri"/>
              </a:rPr>
              <a:t>work</a:t>
            </a:r>
            <a:r>
              <a:rPr dirty="0" sz="2700" spc="-13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practice  </a:t>
            </a:r>
            <a:r>
              <a:rPr dirty="0" sz="2700" spc="-20">
                <a:latin typeface="Calibri"/>
                <a:cs typeface="Calibri"/>
              </a:rPr>
              <a:t>controls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79235" y="1328927"/>
            <a:ext cx="3293491" cy="23727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74308" y="1524000"/>
            <a:ext cx="2723388" cy="180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55407" y="3005327"/>
            <a:ext cx="3293490" cy="2386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50480" y="3200400"/>
            <a:ext cx="2723387" cy="1816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090406" y="1537842"/>
            <a:ext cx="1703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latin typeface="Calibri"/>
                <a:cs typeface="Calibri"/>
              </a:rPr>
              <a:t>Wet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methods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64165" y="3214497"/>
            <a:ext cx="9969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Calibri"/>
                <a:cs typeface="Calibri"/>
              </a:rPr>
              <a:t>HEPA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40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acuum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26652" y="4876800"/>
            <a:ext cx="2316479" cy="18028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278751" y="5484977"/>
            <a:ext cx="166878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Calibri"/>
                <a:cs typeface="Calibri"/>
              </a:rPr>
              <a:t>HEPA-filtered  </a:t>
            </a:r>
            <a:r>
              <a:rPr dirty="0" sz="2400" spc="-3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espi</a:t>
            </a:r>
            <a:r>
              <a:rPr dirty="0" sz="2400" spc="-50">
                <a:latin typeface="Calibri"/>
                <a:cs typeface="Calibri"/>
              </a:rPr>
              <a:t>r</a:t>
            </a:r>
            <a:r>
              <a:rPr dirty="0" sz="2400" spc="-25">
                <a:latin typeface="Calibri"/>
                <a:cs typeface="Calibri"/>
              </a:rPr>
              <a:t>at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ry  </a:t>
            </a:r>
            <a:r>
              <a:rPr dirty="0" sz="2400" spc="-10">
                <a:latin typeface="Calibri"/>
                <a:cs typeface="Calibri"/>
              </a:rPr>
              <a:t>protection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10213975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Construction </a:t>
            </a:r>
            <a:r>
              <a:rPr dirty="0"/>
              <a:t>Engineering </a:t>
            </a:r>
            <a:r>
              <a:rPr dirty="0" spc="-15"/>
              <a:t>Control </a:t>
            </a:r>
            <a:r>
              <a:rPr dirty="0" spc="-10"/>
              <a:t>Example</a:t>
            </a:r>
            <a:r>
              <a:rPr dirty="0" spc="-80"/>
              <a:t> </a:t>
            </a:r>
            <a:r>
              <a:rPr dirty="0"/>
              <a:t>1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Grinding/Polishing</a:t>
            </a:r>
            <a:r>
              <a:rPr dirty="0" sz="32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000000"/>
                </a:solidFill>
                <a:latin typeface="Calibri"/>
                <a:cs typeface="Calibri"/>
              </a:rPr>
              <a:t>Stone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2497" y="5878169"/>
            <a:ext cx="371221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5030" marR="5080" indent="-862965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Calibri"/>
                <a:cs typeface="Calibri"/>
              </a:rPr>
              <a:t>Polishing stone </a:t>
            </a:r>
            <a:r>
              <a:rPr dirty="0" sz="2400" spc="-5">
                <a:latin typeface="Calibri"/>
                <a:cs typeface="Calibri"/>
              </a:rPr>
              <a:t>using </a:t>
            </a:r>
            <a:r>
              <a:rPr dirty="0" sz="2400" spc="-15">
                <a:latin typeface="Calibri"/>
                <a:cs typeface="Calibri"/>
              </a:rPr>
              <a:t>water to  control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9191" y="5882132"/>
            <a:ext cx="36042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Grinding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stone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without </a:t>
            </a:r>
            <a:r>
              <a:rPr dirty="0" sz="2400">
                <a:latin typeface="Calibri"/>
                <a:cs typeface="Calibri"/>
              </a:rPr>
              <a:t>engineering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controls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66672" y="1930895"/>
            <a:ext cx="3651504" cy="4043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61744" y="2125979"/>
            <a:ext cx="3081528" cy="3473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53656" y="1932432"/>
            <a:ext cx="3652901" cy="4041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48728" y="2127504"/>
            <a:ext cx="3083052" cy="3471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10213975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Construction </a:t>
            </a:r>
            <a:r>
              <a:rPr dirty="0"/>
              <a:t>Engineering </a:t>
            </a:r>
            <a:r>
              <a:rPr dirty="0" spc="-15"/>
              <a:t>Control </a:t>
            </a:r>
            <a:r>
              <a:rPr dirty="0" spc="-10"/>
              <a:t>Example</a:t>
            </a:r>
            <a:r>
              <a:rPr dirty="0" spc="-80"/>
              <a:t> </a:t>
            </a:r>
            <a:r>
              <a:rPr dirty="0"/>
              <a:t>2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5" b="0">
                <a:solidFill>
                  <a:srgbClr val="000000"/>
                </a:solidFill>
                <a:latin typeface="Calibri"/>
                <a:cs typeface="Calibri"/>
              </a:rPr>
              <a:t>Grinding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9355" y="5451449"/>
            <a:ext cx="30632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0245" marR="5080" indent="-6781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Grinding </a:t>
            </a:r>
            <a:r>
              <a:rPr dirty="0" sz="2400" spc="-5">
                <a:latin typeface="Calibri"/>
                <a:cs typeface="Calibri"/>
              </a:rPr>
              <a:t>using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vacuum  dust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collector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4045" y="5452973"/>
            <a:ext cx="366966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Grinding without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engineering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spc="-15">
                <a:latin typeface="Calibri"/>
                <a:cs typeface="Calibri"/>
              </a:rPr>
              <a:t>controls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0139" y="1862327"/>
            <a:ext cx="5355336" cy="3604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15211" y="2057400"/>
            <a:ext cx="4785360" cy="3034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20256" y="1862327"/>
            <a:ext cx="5079492" cy="3604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15328" y="2057400"/>
            <a:ext cx="4509516" cy="3034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10213975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Construction </a:t>
            </a:r>
            <a:r>
              <a:rPr dirty="0"/>
              <a:t>Engineering </a:t>
            </a:r>
            <a:r>
              <a:rPr dirty="0" spc="-15"/>
              <a:t>Control </a:t>
            </a:r>
            <a:r>
              <a:rPr dirty="0" spc="-10"/>
              <a:t>Example</a:t>
            </a:r>
            <a:r>
              <a:rPr dirty="0" spc="-80"/>
              <a:t> </a:t>
            </a:r>
            <a:r>
              <a:rPr dirty="0"/>
              <a:t>3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Jackhammer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3115" y="5412740"/>
            <a:ext cx="34874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Jackhammer </a:t>
            </a:r>
            <a:r>
              <a:rPr dirty="0" sz="2400" spc="-5">
                <a:latin typeface="Calibri"/>
                <a:cs typeface="Calibri"/>
              </a:rPr>
              <a:t>use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1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water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spc="-25">
                <a:latin typeface="Calibri"/>
                <a:cs typeface="Calibri"/>
              </a:rPr>
              <a:t>spray </a:t>
            </a:r>
            <a:r>
              <a:rPr dirty="0" sz="2400" spc="-15">
                <a:latin typeface="Calibri"/>
                <a:cs typeface="Calibri"/>
              </a:rPr>
              <a:t>to control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3292" y="5412740"/>
            <a:ext cx="312610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Jackhammer </a:t>
            </a:r>
            <a:r>
              <a:rPr dirty="0" sz="2400" spc="-5">
                <a:latin typeface="Calibri"/>
                <a:cs typeface="Calibri"/>
              </a:rPr>
              <a:t>use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without</a:t>
            </a:r>
            <a:endParaRPr sz="24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engineering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controls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523" y="1665732"/>
            <a:ext cx="5707380" cy="3817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8596" y="1860804"/>
            <a:ext cx="5137404" cy="3247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43471" y="1665732"/>
            <a:ext cx="5065776" cy="3817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38543" y="1860804"/>
            <a:ext cx="4495800" cy="3247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704215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Written </a:t>
            </a:r>
            <a:r>
              <a:rPr dirty="0" spc="-5"/>
              <a:t>Exposure </a:t>
            </a:r>
            <a:r>
              <a:rPr dirty="0" spc="-15"/>
              <a:t>Control</a:t>
            </a:r>
            <a:r>
              <a:rPr dirty="0" spc="-50"/>
              <a:t> </a:t>
            </a:r>
            <a:r>
              <a:rPr dirty="0" spc="-5"/>
              <a:t>Plan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678916"/>
            <a:ext cx="9994900" cy="5546090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(f)(2)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(g)</a:t>
            </a:r>
            <a:endParaRPr sz="3200">
              <a:latin typeface="Calibri"/>
              <a:cs typeface="Calibri"/>
            </a:endParaRPr>
          </a:p>
          <a:p>
            <a:pPr marL="4404995" marR="9525">
              <a:lnSpc>
                <a:spcPct val="100000"/>
              </a:lnSpc>
              <a:spcBef>
                <a:spcPts val="1739"/>
              </a:spcBef>
            </a:pPr>
            <a:r>
              <a:rPr dirty="0" sz="3200" spc="-5">
                <a:latin typeface="Calibri"/>
                <a:cs typeface="Calibri"/>
              </a:rPr>
              <a:t>The employer shall </a:t>
            </a:r>
            <a:r>
              <a:rPr dirty="0" sz="3200" spc="-10" b="1">
                <a:latin typeface="Calibri"/>
                <a:cs typeface="Calibri"/>
              </a:rPr>
              <a:t>establish </a:t>
            </a:r>
            <a:r>
              <a:rPr dirty="0" sz="3200" b="1">
                <a:latin typeface="Calibri"/>
                <a:cs typeface="Calibri"/>
              </a:rPr>
              <a:t>and  </a:t>
            </a:r>
            <a:r>
              <a:rPr dirty="0" sz="3200" spc="-5" b="1">
                <a:latin typeface="Calibri"/>
                <a:cs typeface="Calibri"/>
              </a:rPr>
              <a:t>implement </a:t>
            </a:r>
            <a:r>
              <a:rPr dirty="0" sz="3200" b="1">
                <a:latin typeface="Calibri"/>
                <a:cs typeface="Calibri"/>
              </a:rPr>
              <a:t>a </a:t>
            </a:r>
            <a:r>
              <a:rPr dirty="0" sz="3200" spc="-15" b="1">
                <a:latin typeface="Calibri"/>
                <a:cs typeface="Calibri"/>
              </a:rPr>
              <a:t>written exposure  </a:t>
            </a:r>
            <a:r>
              <a:rPr dirty="0" sz="3200" spc="-10" b="1">
                <a:latin typeface="Calibri"/>
                <a:cs typeface="Calibri"/>
              </a:rPr>
              <a:t>control </a:t>
            </a:r>
            <a:r>
              <a:rPr dirty="0" sz="3200" b="1">
                <a:latin typeface="Calibri"/>
                <a:cs typeface="Calibri"/>
              </a:rPr>
              <a:t>plan </a:t>
            </a:r>
            <a:r>
              <a:rPr dirty="0" sz="3200" spc="-10">
                <a:latin typeface="Calibri"/>
                <a:cs typeface="Calibri"/>
              </a:rPr>
              <a:t>that </a:t>
            </a:r>
            <a:r>
              <a:rPr dirty="0" sz="3200" spc="-15">
                <a:latin typeface="Calibri"/>
                <a:cs typeface="Calibri"/>
              </a:rPr>
              <a:t>contains </a:t>
            </a:r>
            <a:r>
              <a:rPr dirty="0" sz="3200" spc="-10">
                <a:latin typeface="Calibri"/>
                <a:cs typeface="Calibri"/>
              </a:rPr>
              <a:t>at least 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15">
                <a:latin typeface="Calibri"/>
                <a:cs typeface="Calibri"/>
              </a:rPr>
              <a:t>following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elements:</a:t>
            </a:r>
            <a:endParaRPr sz="3200">
              <a:latin typeface="Calibri"/>
              <a:cs typeface="Calibri"/>
            </a:endParaRPr>
          </a:p>
          <a:p>
            <a:pPr marL="5148580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5149215" algn="l"/>
              </a:tabLst>
            </a:pPr>
            <a:r>
              <a:rPr dirty="0" sz="2800" spc="-10">
                <a:latin typeface="Calibri"/>
                <a:cs typeface="Calibri"/>
              </a:rPr>
              <a:t>Description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of:</a:t>
            </a:r>
            <a:endParaRPr sz="2800">
              <a:latin typeface="Calibri"/>
              <a:cs typeface="Calibri"/>
            </a:endParaRPr>
          </a:p>
          <a:p>
            <a:pPr lvl="1" marL="5547995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5548630" algn="l"/>
              </a:tabLst>
            </a:pPr>
            <a:r>
              <a:rPr dirty="0" sz="2400" spc="-45">
                <a:latin typeface="Calibri"/>
                <a:cs typeface="Calibri"/>
              </a:rPr>
              <a:t>Tasks </a:t>
            </a:r>
            <a:r>
              <a:rPr dirty="0" sz="2400">
                <a:latin typeface="Calibri"/>
                <a:cs typeface="Calibri"/>
              </a:rPr>
              <a:t>with </a:t>
            </a:r>
            <a:r>
              <a:rPr dirty="0" sz="2400" spc="-10">
                <a:latin typeface="Calibri"/>
                <a:cs typeface="Calibri"/>
              </a:rPr>
              <a:t>respirable silica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exposure</a:t>
            </a:r>
            <a:endParaRPr sz="2400">
              <a:latin typeface="Calibri"/>
              <a:cs typeface="Calibri"/>
            </a:endParaRPr>
          </a:p>
          <a:p>
            <a:pPr lvl="1" marL="5547995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548630" algn="l"/>
              </a:tabLst>
            </a:pPr>
            <a:r>
              <a:rPr dirty="0" sz="2400" spc="-15">
                <a:latin typeface="Calibri"/>
                <a:cs typeface="Calibri"/>
              </a:rPr>
              <a:t>Control </a:t>
            </a:r>
            <a:r>
              <a:rPr dirty="0" sz="2400" spc="-10">
                <a:latin typeface="Calibri"/>
                <a:cs typeface="Calibri"/>
              </a:rPr>
              <a:t>measures,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lvl="1" marL="5547995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548630" algn="l"/>
              </a:tabLst>
            </a:pPr>
            <a:r>
              <a:rPr dirty="0" sz="2400" spc="-10">
                <a:latin typeface="Calibri"/>
                <a:cs typeface="Calibri"/>
              </a:rPr>
              <a:t>Housekeeping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measures</a:t>
            </a:r>
            <a:endParaRPr sz="2400">
              <a:latin typeface="Calibri"/>
              <a:cs typeface="Calibri"/>
            </a:endParaRPr>
          </a:p>
          <a:p>
            <a:pPr lvl="1" marL="5547995" marR="8128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548630" algn="l"/>
              </a:tabLst>
            </a:pPr>
            <a:r>
              <a:rPr dirty="0" sz="2400" spc="-10">
                <a:latin typeface="Calibri"/>
                <a:cs typeface="Calibri"/>
              </a:rPr>
              <a:t>Procedures </a:t>
            </a:r>
            <a:r>
              <a:rPr dirty="0" sz="2400" spc="-5">
                <a:latin typeface="Calibri"/>
                <a:cs typeface="Calibri"/>
              </a:rPr>
              <a:t>use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10">
                <a:latin typeface="Calibri"/>
                <a:cs typeface="Calibri"/>
              </a:rPr>
              <a:t>restrict </a:t>
            </a:r>
            <a:r>
              <a:rPr dirty="0" sz="2400">
                <a:latin typeface="Calibri"/>
                <a:cs typeface="Calibri"/>
              </a:rPr>
              <a:t>access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  </a:t>
            </a:r>
            <a:r>
              <a:rPr dirty="0" sz="2400" spc="-10">
                <a:latin typeface="Calibri"/>
                <a:cs typeface="Calibri"/>
              </a:rPr>
              <a:t>work areas (construction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only).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968" y="1405102"/>
            <a:ext cx="5721096" cy="4303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040" y="1600200"/>
            <a:ext cx="5151120" cy="373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461898"/>
            <a:ext cx="100012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Workers </a:t>
            </a:r>
            <a:r>
              <a:rPr dirty="0"/>
              <a:t>and </a:t>
            </a:r>
            <a:r>
              <a:rPr dirty="0" spc="-5"/>
              <a:t>Industries </a:t>
            </a:r>
            <a:r>
              <a:rPr dirty="0" spc="-15"/>
              <a:t>Affected</a:t>
            </a:r>
            <a:r>
              <a:rPr dirty="0" spc="-30"/>
              <a:t> </a:t>
            </a:r>
            <a:r>
              <a:rPr dirty="0" spc="-5"/>
              <a:t>Nationally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117" y="1607947"/>
            <a:ext cx="532257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2.3 </a:t>
            </a:r>
            <a:r>
              <a:rPr dirty="0" sz="3200" spc="-5">
                <a:latin typeface="Calibri"/>
                <a:cs typeface="Calibri"/>
              </a:rPr>
              <a:t>million </a:t>
            </a:r>
            <a:r>
              <a:rPr dirty="0" sz="3200" spc="-30">
                <a:latin typeface="Calibri"/>
                <a:cs typeface="Calibri"/>
              </a:rPr>
              <a:t>workers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protected: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2317" y="2097811"/>
            <a:ext cx="2259965" cy="10502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75"/>
              </a:spcBef>
              <a:buFont typeface="Arial"/>
              <a:buChar char="–"/>
              <a:tabLst>
                <a:tab pos="299720" algn="l"/>
              </a:tabLst>
            </a:pPr>
            <a:r>
              <a:rPr dirty="0" sz="2800" spc="-10">
                <a:latin typeface="Calibri"/>
                <a:cs typeface="Calibri"/>
              </a:rPr>
              <a:t>Construction: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299720" algn="l"/>
              </a:tabLst>
            </a:pPr>
            <a:r>
              <a:rPr dirty="0" sz="2800" spc="-5">
                <a:latin typeface="Calibri"/>
                <a:cs typeface="Calibri"/>
              </a:rPr>
              <a:t>GI/Maritime: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0240" y="2097811"/>
            <a:ext cx="1463040" cy="10502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2800" spc="-5">
                <a:latin typeface="Calibri"/>
                <a:cs typeface="Calibri"/>
              </a:rPr>
              <a:t>2,00</a:t>
            </a:r>
            <a:r>
              <a:rPr dirty="0" sz="2800" spc="-15">
                <a:latin typeface="Calibri"/>
                <a:cs typeface="Calibri"/>
              </a:rPr>
              <a:t>0</a:t>
            </a:r>
            <a:r>
              <a:rPr dirty="0" sz="2800" spc="-5">
                <a:latin typeface="Calibri"/>
                <a:cs typeface="Calibri"/>
              </a:rPr>
              <a:t>,000</a:t>
            </a:r>
            <a:endParaRPr sz="2800">
              <a:latin typeface="Calibri"/>
              <a:cs typeface="Calibri"/>
            </a:endParaRPr>
          </a:p>
          <a:p>
            <a:pPr marL="281940">
              <a:lnSpc>
                <a:spcPct val="100000"/>
              </a:lnSpc>
              <a:spcBef>
                <a:spcPts val="675"/>
              </a:spcBef>
            </a:pPr>
            <a:r>
              <a:rPr dirty="0" sz="2800" spc="-5">
                <a:latin typeface="Calibri"/>
                <a:cs typeface="Calibri"/>
              </a:rPr>
              <a:t>300,</a:t>
            </a:r>
            <a:r>
              <a:rPr dirty="0" sz="2800" spc="-15">
                <a:latin typeface="Calibri"/>
                <a:cs typeface="Calibri"/>
              </a:rPr>
              <a:t>0</a:t>
            </a:r>
            <a:r>
              <a:rPr dirty="0" sz="2800" spc="-5">
                <a:latin typeface="Calibri"/>
                <a:cs typeface="Calibri"/>
              </a:rPr>
              <a:t>00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5117" y="3802456"/>
            <a:ext cx="603694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676,000 </a:t>
            </a:r>
            <a:r>
              <a:rPr dirty="0" sz="3200" spc="-15">
                <a:latin typeface="Calibri"/>
                <a:cs typeface="Calibri"/>
              </a:rPr>
              <a:t>establishments</a:t>
            </a:r>
            <a:r>
              <a:rPr dirty="0" sz="3200" spc="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impacted: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2317" y="4293638"/>
            <a:ext cx="2259965" cy="104965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299720" algn="l"/>
              </a:tabLst>
            </a:pPr>
            <a:r>
              <a:rPr dirty="0" sz="2800" spc="-10">
                <a:latin typeface="Calibri"/>
                <a:cs typeface="Calibri"/>
              </a:rPr>
              <a:t>Construction: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299720" algn="l"/>
              </a:tabLst>
            </a:pPr>
            <a:r>
              <a:rPr dirty="0" sz="2800" spc="-5">
                <a:latin typeface="Calibri"/>
                <a:cs typeface="Calibri"/>
              </a:rPr>
              <a:t>GI/Maritime: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9988" y="4293638"/>
            <a:ext cx="1195070" cy="104965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 spc="-5">
                <a:latin typeface="Calibri"/>
                <a:cs typeface="Calibri"/>
              </a:rPr>
              <a:t>600,</a:t>
            </a:r>
            <a:r>
              <a:rPr dirty="0" sz="2800" spc="-15">
                <a:latin typeface="Calibri"/>
                <a:cs typeface="Calibri"/>
              </a:rPr>
              <a:t>0</a:t>
            </a:r>
            <a:r>
              <a:rPr dirty="0" sz="2800" spc="-5">
                <a:latin typeface="Calibri"/>
                <a:cs typeface="Calibri"/>
              </a:rPr>
              <a:t>00</a:t>
            </a:r>
            <a:endParaRPr sz="2800">
              <a:latin typeface="Calibri"/>
              <a:cs typeface="Calibri"/>
            </a:endParaRPr>
          </a:p>
          <a:p>
            <a:pPr marL="192405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latin typeface="Calibri"/>
                <a:cs typeface="Calibri"/>
              </a:rPr>
              <a:t>76,000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05928" y="1574291"/>
            <a:ext cx="4264152" cy="2909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01000" y="1769364"/>
            <a:ext cx="3694176" cy="2339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05928" y="4265664"/>
            <a:ext cx="4264152" cy="2592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01000" y="4460747"/>
            <a:ext cx="3694176" cy="2083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970257" y="6587743"/>
            <a:ext cx="1282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9091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Written </a:t>
            </a:r>
            <a:r>
              <a:rPr dirty="0" spc="-5"/>
              <a:t>Exposure </a:t>
            </a:r>
            <a:r>
              <a:rPr dirty="0" spc="-15"/>
              <a:t>Control </a:t>
            </a:r>
            <a:r>
              <a:rPr dirty="0" spc="-5"/>
              <a:t>Plan </a:t>
            </a:r>
            <a:r>
              <a:rPr dirty="0"/>
              <a:t>–</a:t>
            </a:r>
            <a:r>
              <a:rPr dirty="0" spc="-30"/>
              <a:t> </a:t>
            </a:r>
            <a:r>
              <a:rPr dirty="0" spc="-10"/>
              <a:t>continued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678916"/>
            <a:ext cx="10372090" cy="2515870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(f)(2)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(g)</a:t>
            </a:r>
            <a:endParaRPr sz="3200">
              <a:latin typeface="Calibri"/>
              <a:cs typeface="Calibri"/>
            </a:endParaRPr>
          </a:p>
          <a:p>
            <a:pPr marL="4747895" indent="-342900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747895" algn="l"/>
                <a:tab pos="4748530" algn="l"/>
              </a:tabLst>
            </a:pPr>
            <a:r>
              <a:rPr dirty="0" sz="3200" spc="-20" b="1">
                <a:latin typeface="Calibri"/>
                <a:cs typeface="Calibri"/>
              </a:rPr>
              <a:t>Review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plan </a:t>
            </a:r>
            <a:r>
              <a:rPr dirty="0" sz="3200" b="1">
                <a:latin typeface="Calibri"/>
                <a:cs typeface="Calibri"/>
              </a:rPr>
              <a:t>annually</a:t>
            </a:r>
            <a:r>
              <a:rPr dirty="0" sz="3200">
                <a:latin typeface="Calibri"/>
                <a:cs typeface="Calibri"/>
              </a:rPr>
              <a:t>;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15" b="1">
                <a:latin typeface="Calibri"/>
                <a:cs typeface="Calibri"/>
              </a:rPr>
              <a:t>update</a:t>
            </a:r>
            <a:endParaRPr sz="3200">
              <a:latin typeface="Calibri"/>
              <a:cs typeface="Calibri"/>
            </a:endParaRPr>
          </a:p>
          <a:p>
            <a:pPr algn="ctr" marL="1274445">
              <a:lnSpc>
                <a:spcPct val="100000"/>
              </a:lnSpc>
            </a:pPr>
            <a:r>
              <a:rPr dirty="0" sz="3200" spc="-5">
                <a:latin typeface="Calibri"/>
                <a:cs typeface="Calibri"/>
              </a:rPr>
              <a:t>as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necessary.</a:t>
            </a:r>
            <a:endParaRPr sz="3200">
              <a:latin typeface="Calibri"/>
              <a:cs typeface="Calibri"/>
            </a:endParaRPr>
          </a:p>
          <a:p>
            <a:pPr marL="474789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747895" algn="l"/>
                <a:tab pos="4748530" algn="l"/>
              </a:tabLst>
            </a:pPr>
            <a:r>
              <a:rPr dirty="0" sz="3200" spc="-25" b="1">
                <a:latin typeface="Calibri"/>
                <a:cs typeface="Calibri"/>
              </a:rPr>
              <a:t>Make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plan </a:t>
            </a:r>
            <a:r>
              <a:rPr dirty="0" sz="3200" spc="-10">
                <a:latin typeface="Calibri"/>
                <a:cs typeface="Calibri"/>
              </a:rPr>
              <a:t>readily</a:t>
            </a:r>
            <a:r>
              <a:rPr dirty="0" sz="3200" spc="50">
                <a:latin typeface="Calibri"/>
                <a:cs typeface="Calibri"/>
              </a:rPr>
              <a:t> </a:t>
            </a:r>
            <a:r>
              <a:rPr dirty="0" sz="3200" spc="-15" b="1">
                <a:latin typeface="Calibri"/>
                <a:cs typeface="Calibri"/>
              </a:rPr>
              <a:t>available</a:t>
            </a:r>
            <a:r>
              <a:rPr dirty="0" sz="3200" spc="-15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968" y="1405102"/>
            <a:ext cx="5721096" cy="4303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040" y="1600200"/>
            <a:ext cx="5151120" cy="373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905233" y="6587743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4347210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Competent</a:t>
            </a:r>
            <a:r>
              <a:rPr dirty="0" spc="-110"/>
              <a:t> </a:t>
            </a:r>
            <a:r>
              <a:rPr dirty="0" spc="-20"/>
              <a:t>Person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200" spc="-20" b="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b="0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-10" b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0000FF"/>
                </a:solidFill>
                <a:latin typeface="Calibri"/>
                <a:cs typeface="Calibri"/>
              </a:rPr>
              <a:t>(g)(4)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4429" y="1568322"/>
            <a:ext cx="3393440" cy="446405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 spc="-10">
                <a:latin typeface="Calibri"/>
                <a:cs typeface="Calibri"/>
              </a:rPr>
              <a:t>The </a:t>
            </a:r>
            <a:r>
              <a:rPr dirty="0" sz="2800" spc="-15">
                <a:latin typeface="Calibri"/>
                <a:cs typeface="Calibri"/>
              </a:rPr>
              <a:t>employer </a:t>
            </a:r>
            <a:r>
              <a:rPr dirty="0" sz="2800" spc="-10">
                <a:latin typeface="Calibri"/>
                <a:cs typeface="Calibri"/>
              </a:rPr>
              <a:t>shall  </a:t>
            </a:r>
            <a:r>
              <a:rPr dirty="0" sz="2800" spc="-15" b="1">
                <a:latin typeface="Calibri"/>
                <a:cs typeface="Calibri"/>
              </a:rPr>
              <a:t>designate </a:t>
            </a:r>
            <a:r>
              <a:rPr dirty="0" sz="2800" spc="-5" b="1">
                <a:latin typeface="Calibri"/>
                <a:cs typeface="Calibri"/>
              </a:rPr>
              <a:t>a </a:t>
            </a:r>
            <a:r>
              <a:rPr dirty="0" sz="2800" spc="-20" b="1">
                <a:latin typeface="Calibri"/>
                <a:cs typeface="Calibri"/>
              </a:rPr>
              <a:t>competent  </a:t>
            </a:r>
            <a:r>
              <a:rPr dirty="0" sz="2800" spc="-10" b="1">
                <a:latin typeface="Calibri"/>
                <a:cs typeface="Calibri"/>
              </a:rPr>
              <a:t>person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to:</a:t>
            </a:r>
            <a:endParaRPr sz="2800">
              <a:latin typeface="Calibri"/>
              <a:cs typeface="Calibri"/>
            </a:endParaRPr>
          </a:p>
          <a:p>
            <a:pPr marL="527685" marR="51435" indent="-514984">
              <a:lnSpc>
                <a:spcPct val="90000"/>
              </a:lnSpc>
              <a:spcBef>
                <a:spcPts val="6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25">
                <a:latin typeface="Calibri"/>
                <a:cs typeface="Calibri"/>
              </a:rPr>
              <a:t>Make </a:t>
            </a:r>
            <a:r>
              <a:rPr dirty="0" sz="2800" spc="-15" b="1">
                <a:latin typeface="Calibri"/>
                <a:cs typeface="Calibri"/>
              </a:rPr>
              <a:t>frequent </a:t>
            </a:r>
            <a:r>
              <a:rPr dirty="0" sz="2800" spc="-5" b="1">
                <a:latin typeface="Calibri"/>
                <a:cs typeface="Calibri"/>
              </a:rPr>
              <a:t>and  </a:t>
            </a:r>
            <a:r>
              <a:rPr dirty="0" sz="2800" spc="-10" b="1">
                <a:latin typeface="Calibri"/>
                <a:cs typeface="Calibri"/>
              </a:rPr>
              <a:t>regular </a:t>
            </a:r>
            <a:r>
              <a:rPr dirty="0" sz="2800" spc="-5" b="1">
                <a:latin typeface="Calibri"/>
                <a:cs typeface="Calibri"/>
              </a:rPr>
              <a:t>inspections  </a:t>
            </a:r>
            <a:r>
              <a:rPr dirty="0" sz="2800" spc="-5">
                <a:latin typeface="Calibri"/>
                <a:cs typeface="Calibri"/>
              </a:rPr>
              <a:t>of job </a:t>
            </a:r>
            <a:r>
              <a:rPr dirty="0" sz="2800" spc="-10">
                <a:latin typeface="Calibri"/>
                <a:cs typeface="Calibri"/>
              </a:rPr>
              <a:t>sites,  materials,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527685">
              <a:lnSpc>
                <a:spcPts val="3025"/>
              </a:lnSpc>
            </a:pPr>
            <a:r>
              <a:rPr dirty="0" sz="2800" spc="-10">
                <a:latin typeface="Calibri"/>
                <a:cs typeface="Calibri"/>
              </a:rPr>
              <a:t>equipment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to…</a:t>
            </a:r>
            <a:endParaRPr sz="2800">
              <a:latin typeface="Calibri"/>
              <a:cs typeface="Calibri"/>
            </a:endParaRPr>
          </a:p>
          <a:p>
            <a:pPr marL="527685" marR="341630" indent="-514984">
              <a:lnSpc>
                <a:spcPct val="90000"/>
              </a:lnSpc>
              <a:spcBef>
                <a:spcPts val="67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800" spc="-5" b="1">
                <a:latin typeface="Calibri"/>
                <a:cs typeface="Calibri"/>
              </a:rPr>
              <a:t>Implement the  </a:t>
            </a:r>
            <a:r>
              <a:rPr dirty="0" sz="2800" spc="-15" b="1">
                <a:latin typeface="Calibri"/>
                <a:cs typeface="Calibri"/>
              </a:rPr>
              <a:t>written </a:t>
            </a:r>
            <a:r>
              <a:rPr dirty="0" sz="2800" spc="-20" b="1">
                <a:latin typeface="Calibri"/>
                <a:cs typeface="Calibri"/>
              </a:rPr>
              <a:t>exposure  </a:t>
            </a:r>
            <a:r>
              <a:rPr dirty="0" sz="2800" spc="-15" b="1">
                <a:latin typeface="Calibri"/>
                <a:cs typeface="Calibri"/>
              </a:rPr>
              <a:t>control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plan</a:t>
            </a:r>
            <a:r>
              <a:rPr dirty="0" sz="2800" spc="-5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3127" y="1540725"/>
            <a:ext cx="7377683" cy="4930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200" y="1735835"/>
            <a:ext cx="6807708" cy="436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39973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Abrasive</a:t>
            </a:r>
            <a:r>
              <a:rPr dirty="0" spc="-35"/>
              <a:t> </a:t>
            </a:r>
            <a:r>
              <a:rPr dirty="0" spc="-10"/>
              <a:t>Blasting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727684"/>
            <a:ext cx="9968865" cy="5296535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(f)(3)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(d)(3)(ii)</a:t>
            </a:r>
            <a:endParaRPr sz="3200">
              <a:latin typeface="Calibri"/>
              <a:cs typeface="Calibri"/>
            </a:endParaRPr>
          </a:p>
          <a:p>
            <a:pPr marL="5014595" marR="5080">
              <a:lnSpc>
                <a:spcPct val="90000"/>
              </a:lnSpc>
              <a:spcBef>
                <a:spcPts val="1740"/>
              </a:spcBef>
            </a:pPr>
            <a:r>
              <a:rPr dirty="0" sz="3200" spc="-5">
                <a:latin typeface="Calibri"/>
                <a:cs typeface="Calibri"/>
              </a:rPr>
              <a:t>The employer shall </a:t>
            </a:r>
            <a:r>
              <a:rPr dirty="0" sz="3200" spc="-5" b="1">
                <a:latin typeface="Calibri"/>
                <a:cs typeface="Calibri"/>
              </a:rPr>
              <a:t>comply  with </a:t>
            </a:r>
            <a:r>
              <a:rPr dirty="0" sz="3200" b="1">
                <a:latin typeface="Calibri"/>
                <a:cs typeface="Calibri"/>
              </a:rPr>
              <a:t>other </a:t>
            </a:r>
            <a:r>
              <a:rPr dirty="0" sz="3200" spc="-5" b="1">
                <a:latin typeface="Calibri"/>
                <a:cs typeface="Calibri"/>
              </a:rPr>
              <a:t>OSHA </a:t>
            </a:r>
            <a:r>
              <a:rPr dirty="0" sz="3200" spc="-15" b="1">
                <a:latin typeface="Calibri"/>
                <a:cs typeface="Calibri"/>
              </a:rPr>
              <a:t>standards</a:t>
            </a:r>
            <a:r>
              <a:rPr dirty="0" sz="3200" spc="-15">
                <a:latin typeface="Calibri"/>
                <a:cs typeface="Calibri"/>
              </a:rPr>
              <a:t>,  </a:t>
            </a:r>
            <a:r>
              <a:rPr dirty="0" sz="3200">
                <a:latin typeface="Calibri"/>
                <a:cs typeface="Calibri"/>
              </a:rPr>
              <a:t>when </a:t>
            </a:r>
            <a:r>
              <a:rPr dirty="0" sz="3200" spc="-5">
                <a:latin typeface="Calibri"/>
                <a:cs typeface="Calibri"/>
              </a:rPr>
              <a:t>applicable, such as  (MIOSHA </a:t>
            </a:r>
            <a:r>
              <a:rPr dirty="0" sz="3200" spc="-20">
                <a:latin typeface="Calibri"/>
                <a:cs typeface="Calibri"/>
              </a:rPr>
              <a:t>Part </a:t>
            </a:r>
            <a:r>
              <a:rPr dirty="0" sz="3200">
                <a:latin typeface="Calibri"/>
                <a:cs typeface="Calibri"/>
              </a:rPr>
              <a:t>620), </a:t>
            </a:r>
            <a:r>
              <a:rPr dirty="0" sz="3200" spc="-5">
                <a:latin typeface="Calibri"/>
                <a:cs typeface="Calibri"/>
              </a:rPr>
              <a:t>where  </a:t>
            </a:r>
            <a:r>
              <a:rPr dirty="0" sz="3200" spc="-15">
                <a:latin typeface="Calibri"/>
                <a:cs typeface="Calibri"/>
              </a:rPr>
              <a:t>abrasive </a:t>
            </a:r>
            <a:r>
              <a:rPr dirty="0" sz="3200" spc="-10">
                <a:latin typeface="Calibri"/>
                <a:cs typeface="Calibri"/>
              </a:rPr>
              <a:t>blasting </a:t>
            </a:r>
            <a:r>
              <a:rPr dirty="0" sz="3200">
                <a:latin typeface="Calibri"/>
                <a:cs typeface="Calibri"/>
              </a:rPr>
              <a:t>is </a:t>
            </a:r>
            <a:r>
              <a:rPr dirty="0" sz="3200" spc="-10">
                <a:latin typeface="Calibri"/>
                <a:cs typeface="Calibri"/>
              </a:rPr>
              <a:t>conducted  </a:t>
            </a:r>
            <a:r>
              <a:rPr dirty="0" sz="3200" spc="-5">
                <a:latin typeface="Calibri"/>
                <a:cs typeface="Calibri"/>
              </a:rPr>
              <a:t>using </a:t>
            </a:r>
            <a:r>
              <a:rPr dirty="0" sz="3200" spc="-15">
                <a:latin typeface="Calibri"/>
                <a:cs typeface="Calibri"/>
              </a:rPr>
              <a:t>crystalline </a:t>
            </a:r>
            <a:r>
              <a:rPr dirty="0" sz="3200" spc="-5">
                <a:latin typeface="Calibri"/>
                <a:cs typeface="Calibri"/>
              </a:rPr>
              <a:t>silica-  </a:t>
            </a:r>
            <a:r>
              <a:rPr dirty="0" sz="3200" spc="-15">
                <a:latin typeface="Calibri"/>
                <a:cs typeface="Calibri"/>
              </a:rPr>
              <a:t>containing </a:t>
            </a:r>
            <a:r>
              <a:rPr dirty="0" sz="3200" spc="-10">
                <a:latin typeface="Calibri"/>
                <a:cs typeface="Calibri"/>
              </a:rPr>
              <a:t>blasting agents, </a:t>
            </a:r>
            <a:r>
              <a:rPr dirty="0" sz="3200" spc="-5">
                <a:latin typeface="Calibri"/>
                <a:cs typeface="Calibri"/>
              </a:rPr>
              <a:t>or  where </a:t>
            </a:r>
            <a:r>
              <a:rPr dirty="0" sz="3200" spc="-15">
                <a:latin typeface="Calibri"/>
                <a:cs typeface="Calibri"/>
              </a:rPr>
              <a:t>abrasive </a:t>
            </a:r>
            <a:r>
              <a:rPr dirty="0" sz="3200" spc="-10">
                <a:latin typeface="Calibri"/>
                <a:cs typeface="Calibri"/>
              </a:rPr>
              <a:t>blasting </a:t>
            </a:r>
            <a:r>
              <a:rPr dirty="0" sz="3200">
                <a:latin typeface="Calibri"/>
                <a:cs typeface="Calibri"/>
              </a:rPr>
              <a:t>is  </a:t>
            </a:r>
            <a:r>
              <a:rPr dirty="0" sz="3200" spc="-10">
                <a:latin typeface="Calibri"/>
                <a:cs typeface="Calibri"/>
              </a:rPr>
              <a:t>conducted </a:t>
            </a:r>
            <a:r>
              <a:rPr dirty="0" sz="3200">
                <a:latin typeface="Calibri"/>
                <a:cs typeface="Calibri"/>
              </a:rPr>
              <a:t>on </a:t>
            </a:r>
            <a:r>
              <a:rPr dirty="0" sz="3200" spc="-20">
                <a:latin typeface="Calibri"/>
                <a:cs typeface="Calibri"/>
              </a:rPr>
              <a:t>substrates </a:t>
            </a:r>
            <a:r>
              <a:rPr dirty="0" sz="3200" spc="-5">
                <a:latin typeface="Calibri"/>
                <a:cs typeface="Calibri"/>
              </a:rPr>
              <a:t>that  </a:t>
            </a:r>
            <a:r>
              <a:rPr dirty="0" sz="3200" spc="-15">
                <a:latin typeface="Calibri"/>
                <a:cs typeface="Calibri"/>
              </a:rPr>
              <a:t>contain crystalline </a:t>
            </a:r>
            <a:r>
              <a:rPr dirty="0" sz="3200" spc="-10">
                <a:latin typeface="Calibri"/>
                <a:cs typeface="Calibri"/>
              </a:rPr>
              <a:t>silica.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928" y="1508785"/>
            <a:ext cx="6019800" cy="465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1000" y="1703832"/>
            <a:ext cx="5449824" cy="4087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524065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Respiratory</a:t>
            </a:r>
            <a:r>
              <a:rPr dirty="0" spc="-55"/>
              <a:t> </a:t>
            </a:r>
            <a:r>
              <a:rPr dirty="0" spc="-10"/>
              <a:t>Protection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720970"/>
            <a:ext cx="10284460" cy="5581650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(g)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(e)</a:t>
            </a:r>
            <a:endParaRPr sz="3200">
              <a:latin typeface="Calibri"/>
              <a:cs typeface="Calibri"/>
            </a:endParaRPr>
          </a:p>
          <a:p>
            <a:pPr marL="4465320" indent="-3429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4464685" algn="l"/>
                <a:tab pos="4465320" algn="l"/>
              </a:tabLst>
            </a:pPr>
            <a:r>
              <a:rPr dirty="0" sz="2700" spc="-10" b="1">
                <a:latin typeface="Calibri"/>
                <a:cs typeface="Calibri"/>
              </a:rPr>
              <a:t>Must </a:t>
            </a:r>
            <a:r>
              <a:rPr dirty="0" sz="2700" spc="-5" b="1">
                <a:latin typeface="Calibri"/>
                <a:cs typeface="Calibri"/>
              </a:rPr>
              <a:t>comply with </a:t>
            </a:r>
            <a:r>
              <a:rPr dirty="0" sz="2700" b="1">
                <a:latin typeface="Calibri"/>
                <a:cs typeface="Calibri"/>
              </a:rPr>
              <a:t>MIOSHA </a:t>
            </a:r>
            <a:r>
              <a:rPr dirty="0" sz="2700" spc="-15" b="1">
                <a:latin typeface="Calibri"/>
                <a:cs typeface="Calibri"/>
              </a:rPr>
              <a:t>Part</a:t>
            </a:r>
            <a:r>
              <a:rPr dirty="0" sz="2700" spc="-35" b="1">
                <a:latin typeface="Calibri"/>
                <a:cs typeface="Calibri"/>
              </a:rPr>
              <a:t> </a:t>
            </a:r>
            <a:r>
              <a:rPr dirty="0" sz="2700" spc="-5" b="1">
                <a:latin typeface="Calibri"/>
                <a:cs typeface="Calibri"/>
              </a:rPr>
              <a:t>451</a:t>
            </a:r>
            <a:r>
              <a:rPr dirty="0" sz="2700" spc="-5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4465320" marR="324485" indent="-342900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4464685" algn="l"/>
                <a:tab pos="4465320" algn="l"/>
              </a:tabLst>
            </a:pPr>
            <a:r>
              <a:rPr dirty="0" sz="2700">
                <a:latin typeface="Calibri"/>
                <a:cs typeface="Calibri"/>
              </a:rPr>
              <a:t>If </a:t>
            </a:r>
            <a:r>
              <a:rPr dirty="0" sz="2700" spc="-15">
                <a:latin typeface="Calibri"/>
                <a:cs typeface="Calibri"/>
              </a:rPr>
              <a:t>exposures </a:t>
            </a:r>
            <a:r>
              <a:rPr dirty="0" sz="2700" spc="-20">
                <a:latin typeface="Calibri"/>
                <a:cs typeface="Calibri"/>
              </a:rPr>
              <a:t>exceed </a:t>
            </a:r>
            <a:r>
              <a:rPr dirty="0" sz="2700">
                <a:latin typeface="Calibri"/>
                <a:cs typeface="Calibri"/>
              </a:rPr>
              <a:t>the </a:t>
            </a:r>
            <a:r>
              <a:rPr dirty="0" sz="2700" spc="0">
                <a:latin typeface="Calibri"/>
                <a:cs typeface="Calibri"/>
              </a:rPr>
              <a:t>PEL,</a:t>
            </a:r>
            <a:r>
              <a:rPr dirty="0" sz="2700" spc="-100">
                <a:latin typeface="Calibri"/>
                <a:cs typeface="Calibri"/>
              </a:rPr>
              <a:t> </a:t>
            </a:r>
            <a:r>
              <a:rPr dirty="0" sz="2700" spc="-20">
                <a:latin typeface="Calibri"/>
                <a:cs typeface="Calibri"/>
              </a:rPr>
              <a:t>respirators  are</a:t>
            </a:r>
            <a:r>
              <a:rPr dirty="0" sz="2700" spc="-10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required:</a:t>
            </a:r>
            <a:endParaRPr sz="2700">
              <a:latin typeface="Calibri"/>
              <a:cs typeface="Calibri"/>
            </a:endParaRPr>
          </a:p>
          <a:p>
            <a:pPr lvl="1" marL="4866005" indent="-286385">
              <a:lnSpc>
                <a:spcPts val="2595"/>
              </a:lnSpc>
              <a:spcBef>
                <a:spcPts val="30"/>
              </a:spcBef>
              <a:buFont typeface="Arial"/>
              <a:buChar char="–"/>
              <a:tabLst>
                <a:tab pos="4866640" algn="l"/>
              </a:tabLst>
            </a:pPr>
            <a:r>
              <a:rPr dirty="0" sz="2400" spc="-15">
                <a:latin typeface="Calibri"/>
                <a:cs typeface="Calibri"/>
              </a:rPr>
              <a:t>For tasks </a:t>
            </a:r>
            <a:r>
              <a:rPr dirty="0" sz="2400" spc="-10">
                <a:latin typeface="Calibri"/>
                <a:cs typeface="Calibri"/>
              </a:rPr>
              <a:t>where </a:t>
            </a:r>
            <a:r>
              <a:rPr dirty="0" sz="2400" spc="-15">
                <a:latin typeface="Calibri"/>
                <a:cs typeface="Calibri"/>
              </a:rPr>
              <a:t>controls </a:t>
            </a:r>
            <a:r>
              <a:rPr dirty="0" sz="2400" spc="-10">
                <a:latin typeface="Calibri"/>
                <a:cs typeface="Calibri"/>
              </a:rPr>
              <a:t>and/or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work</a:t>
            </a:r>
            <a:endParaRPr sz="2400">
              <a:latin typeface="Calibri"/>
              <a:cs typeface="Calibri"/>
            </a:endParaRPr>
          </a:p>
          <a:p>
            <a:pPr marL="4866005">
              <a:lnSpc>
                <a:spcPts val="2595"/>
              </a:lnSpc>
            </a:pPr>
            <a:r>
              <a:rPr dirty="0" sz="2400" spc="-10">
                <a:latin typeface="Calibri"/>
                <a:cs typeface="Calibri"/>
              </a:rPr>
              <a:t>practices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5">
                <a:latin typeface="Calibri"/>
                <a:cs typeface="Calibri"/>
              </a:rPr>
              <a:t>not</a:t>
            </a:r>
            <a:r>
              <a:rPr dirty="0" sz="2400" spc="-15">
                <a:latin typeface="Calibri"/>
                <a:cs typeface="Calibri"/>
              </a:rPr>
              <a:t> feasible.</a:t>
            </a:r>
            <a:endParaRPr sz="2400">
              <a:latin typeface="Calibri"/>
              <a:cs typeface="Calibri"/>
            </a:endParaRPr>
          </a:p>
          <a:p>
            <a:pPr lvl="1" marL="4866005" marR="366395" indent="-286385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4866640" algn="l"/>
              </a:tabLst>
            </a:pPr>
            <a:r>
              <a:rPr dirty="0" sz="2400">
                <a:latin typeface="Calibri"/>
                <a:cs typeface="Calibri"/>
              </a:rPr>
              <a:t>While </a:t>
            </a:r>
            <a:r>
              <a:rPr dirty="0" sz="2400" spc="-10">
                <a:latin typeface="Calibri"/>
                <a:cs typeface="Calibri"/>
              </a:rPr>
              <a:t>installing </a:t>
            </a:r>
            <a:r>
              <a:rPr dirty="0" sz="2400" spc="-5">
                <a:latin typeface="Calibri"/>
                <a:cs typeface="Calibri"/>
              </a:rPr>
              <a:t>or implementing </a:t>
            </a:r>
            <a:r>
              <a:rPr dirty="0" sz="2400" spc="-15">
                <a:latin typeface="Calibri"/>
                <a:cs typeface="Calibri"/>
              </a:rPr>
              <a:t>feasible  controls </a:t>
            </a:r>
            <a:r>
              <a:rPr dirty="0" sz="2400" spc="-10">
                <a:latin typeface="Calibri"/>
                <a:cs typeface="Calibri"/>
              </a:rPr>
              <a:t>and/or work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practices.</a:t>
            </a:r>
            <a:endParaRPr sz="2400">
              <a:latin typeface="Calibri"/>
              <a:cs typeface="Calibri"/>
            </a:endParaRPr>
          </a:p>
          <a:p>
            <a:pPr lvl="1" marL="4866005" marR="561340" indent="-286385">
              <a:lnSpc>
                <a:spcPts val="2300"/>
              </a:lnSpc>
              <a:spcBef>
                <a:spcPts val="580"/>
              </a:spcBef>
              <a:buFont typeface="Arial"/>
              <a:buChar char="–"/>
              <a:tabLst>
                <a:tab pos="4866640" algn="l"/>
              </a:tabLst>
            </a:pPr>
            <a:r>
              <a:rPr dirty="0" sz="2400">
                <a:latin typeface="Calibri"/>
                <a:cs typeface="Calibri"/>
              </a:rPr>
              <a:t>When </a:t>
            </a:r>
            <a:r>
              <a:rPr dirty="0" sz="2400" spc="-5">
                <a:latin typeface="Calibri"/>
                <a:cs typeface="Calibri"/>
              </a:rPr>
              <a:t>implemented </a:t>
            </a:r>
            <a:r>
              <a:rPr dirty="0" sz="2400" spc="-15">
                <a:latin typeface="Calibri"/>
                <a:cs typeface="Calibri"/>
              </a:rPr>
              <a:t>feasible controls  </a:t>
            </a:r>
            <a:r>
              <a:rPr dirty="0" sz="2400" spc="-10">
                <a:latin typeface="Calibri"/>
                <a:cs typeface="Calibri"/>
              </a:rPr>
              <a:t>measures and/or work practices </a:t>
            </a:r>
            <a:r>
              <a:rPr dirty="0" sz="2400" spc="-5">
                <a:latin typeface="Calibri"/>
                <a:cs typeface="Calibri"/>
              </a:rPr>
              <a:t>do not  </a:t>
            </a:r>
            <a:r>
              <a:rPr dirty="0" sz="2400" spc="-10">
                <a:latin typeface="Calibri"/>
                <a:cs typeface="Calibri"/>
              </a:rPr>
              <a:t>reduce </a:t>
            </a:r>
            <a:r>
              <a:rPr dirty="0" sz="2400" spc="-15">
                <a:latin typeface="Calibri"/>
                <a:cs typeface="Calibri"/>
              </a:rPr>
              <a:t>exposures </a:t>
            </a:r>
            <a:r>
              <a:rPr dirty="0" sz="2400" spc="-10">
                <a:latin typeface="Calibri"/>
                <a:cs typeface="Calibri"/>
              </a:rPr>
              <a:t>below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PEL.</a:t>
            </a:r>
            <a:endParaRPr sz="2400">
              <a:latin typeface="Calibri"/>
              <a:cs typeface="Calibri"/>
            </a:endParaRPr>
          </a:p>
          <a:p>
            <a:pPr lvl="1" marL="4866005" marR="631825" indent="-286385">
              <a:lnSpc>
                <a:spcPts val="2310"/>
              </a:lnSpc>
              <a:spcBef>
                <a:spcPts val="570"/>
              </a:spcBef>
              <a:buFont typeface="Arial"/>
              <a:buChar char="–"/>
              <a:tabLst>
                <a:tab pos="4866640" algn="l"/>
              </a:tabLst>
            </a:pPr>
            <a:r>
              <a:rPr dirty="0" sz="2400">
                <a:latin typeface="Calibri"/>
                <a:cs typeface="Calibri"/>
              </a:rPr>
              <a:t>As </a:t>
            </a:r>
            <a:r>
              <a:rPr dirty="0" sz="2400" spc="-10">
                <a:latin typeface="Calibri"/>
                <a:cs typeface="Calibri"/>
              </a:rPr>
              <a:t>required by </a:t>
            </a:r>
            <a:r>
              <a:rPr dirty="0" sz="2400" spc="-40">
                <a:latin typeface="Calibri"/>
                <a:cs typeface="Calibri"/>
              </a:rPr>
              <a:t>Table </a:t>
            </a:r>
            <a:r>
              <a:rPr dirty="0" sz="2400">
                <a:latin typeface="Calibri"/>
                <a:cs typeface="Calibri"/>
              </a:rPr>
              <a:t>1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 spc="-10">
                <a:latin typeface="Calibri"/>
                <a:cs typeface="Calibri"/>
              </a:rPr>
              <a:t>construction  employers.</a:t>
            </a:r>
            <a:endParaRPr sz="2400">
              <a:latin typeface="Calibri"/>
              <a:cs typeface="Calibri"/>
            </a:endParaRPr>
          </a:p>
          <a:p>
            <a:pPr lvl="1" marL="4866005" marR="5080" indent="-286385">
              <a:lnSpc>
                <a:spcPct val="80000"/>
              </a:lnSpc>
              <a:spcBef>
                <a:spcPts val="590"/>
              </a:spcBef>
              <a:buFont typeface="Arial"/>
              <a:buChar char="–"/>
              <a:tabLst>
                <a:tab pos="4866640" algn="l"/>
              </a:tabLst>
            </a:pPr>
            <a:r>
              <a:rPr dirty="0" sz="2400">
                <a:latin typeface="Calibri"/>
                <a:cs typeface="Calibri"/>
              </a:rPr>
              <a:t>While </a:t>
            </a:r>
            <a:r>
              <a:rPr dirty="0" sz="2400" spc="-5">
                <a:latin typeface="Calibri"/>
                <a:cs typeface="Calibri"/>
              </a:rPr>
              <a:t>employees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>
                <a:latin typeface="Calibri"/>
                <a:cs typeface="Calibri"/>
              </a:rPr>
              <a:t>in a </a:t>
            </a:r>
            <a:r>
              <a:rPr dirty="0" sz="2400" spc="-10">
                <a:latin typeface="Calibri"/>
                <a:cs typeface="Calibri"/>
              </a:rPr>
              <a:t>regulated area </a:t>
            </a:r>
            <a:r>
              <a:rPr dirty="0" sz="2400" spc="-25">
                <a:latin typeface="Calibri"/>
                <a:cs typeface="Calibri"/>
              </a:rPr>
              <a:t>for  </a:t>
            </a:r>
            <a:r>
              <a:rPr dirty="0" sz="2400">
                <a:latin typeface="Calibri"/>
                <a:cs typeface="Calibri"/>
              </a:rPr>
              <a:t>GI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employers.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928" y="1558988"/>
            <a:ext cx="5141976" cy="4715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1000" y="1754123"/>
            <a:ext cx="4572000" cy="4145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30211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Housekeeping </a:t>
            </a:r>
            <a:r>
              <a:rPr dirty="0"/>
              <a:t>– Dry</a:t>
            </a:r>
            <a:r>
              <a:rPr dirty="0" spc="-30"/>
              <a:t> </a:t>
            </a:r>
            <a:r>
              <a:rPr dirty="0" spc="-5"/>
              <a:t>Sweeping/Brushing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3622" y="727684"/>
            <a:ext cx="9192260" cy="4954905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45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(h)(1)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(f)(1)</a:t>
            </a:r>
            <a:endParaRPr sz="3200">
              <a:latin typeface="Calibri"/>
              <a:cs typeface="Calibri"/>
            </a:endParaRPr>
          </a:p>
          <a:p>
            <a:pPr marL="355600" marR="3384550" indent="-342900">
              <a:lnSpc>
                <a:spcPct val="90000"/>
              </a:lnSpc>
              <a:spcBef>
                <a:spcPts val="1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 i="1">
                <a:latin typeface="Calibri"/>
                <a:cs typeface="Calibri"/>
              </a:rPr>
              <a:t>The employer </a:t>
            </a:r>
            <a:r>
              <a:rPr dirty="0" sz="3200" spc="-5" b="1" i="1">
                <a:latin typeface="Calibri"/>
                <a:cs typeface="Calibri"/>
              </a:rPr>
              <a:t>shall not </a:t>
            </a:r>
            <a:r>
              <a:rPr dirty="0" sz="3200" b="1" i="1">
                <a:latin typeface="Calibri"/>
                <a:cs typeface="Calibri"/>
              </a:rPr>
              <a:t>allow </a:t>
            </a:r>
            <a:r>
              <a:rPr dirty="0" sz="3200" spc="0" b="1" i="1">
                <a:latin typeface="Calibri"/>
                <a:cs typeface="Calibri"/>
              </a:rPr>
              <a:t>dry  </a:t>
            </a:r>
            <a:r>
              <a:rPr dirty="0" sz="3200" spc="-10" b="1" i="1">
                <a:latin typeface="Calibri"/>
                <a:cs typeface="Calibri"/>
              </a:rPr>
              <a:t>sweeping </a:t>
            </a:r>
            <a:r>
              <a:rPr dirty="0" sz="3200" spc="-5" b="1" i="1">
                <a:latin typeface="Calibri"/>
                <a:cs typeface="Calibri"/>
              </a:rPr>
              <a:t>or </a:t>
            </a:r>
            <a:r>
              <a:rPr dirty="0" sz="3200" spc="0" b="1" i="1">
                <a:latin typeface="Calibri"/>
                <a:cs typeface="Calibri"/>
              </a:rPr>
              <a:t>dry </a:t>
            </a:r>
            <a:r>
              <a:rPr dirty="0" sz="3200" b="1" i="1">
                <a:latin typeface="Calibri"/>
                <a:cs typeface="Calibri"/>
              </a:rPr>
              <a:t>brushing </a:t>
            </a:r>
            <a:r>
              <a:rPr dirty="0" sz="3200" i="1">
                <a:latin typeface="Calibri"/>
                <a:cs typeface="Calibri"/>
              </a:rPr>
              <a:t>where  </a:t>
            </a:r>
            <a:r>
              <a:rPr dirty="0" sz="3200" spc="-5" i="1">
                <a:latin typeface="Calibri"/>
                <a:cs typeface="Calibri"/>
              </a:rPr>
              <a:t>such activity </a:t>
            </a:r>
            <a:r>
              <a:rPr dirty="0" sz="3200" spc="-10" i="1">
                <a:latin typeface="Calibri"/>
                <a:cs typeface="Calibri"/>
              </a:rPr>
              <a:t>could </a:t>
            </a:r>
            <a:r>
              <a:rPr dirty="0" sz="3200" spc="-15" i="1">
                <a:latin typeface="Calibri"/>
                <a:cs typeface="Calibri"/>
              </a:rPr>
              <a:t>contribute </a:t>
            </a:r>
            <a:r>
              <a:rPr dirty="0" sz="3200" spc="-20" i="1">
                <a:latin typeface="Calibri"/>
                <a:cs typeface="Calibri"/>
              </a:rPr>
              <a:t>to  </a:t>
            </a:r>
            <a:r>
              <a:rPr dirty="0" sz="3200" spc="-5" i="1">
                <a:latin typeface="Calibri"/>
                <a:cs typeface="Calibri"/>
              </a:rPr>
              <a:t>employee </a:t>
            </a:r>
            <a:r>
              <a:rPr dirty="0" sz="3200" spc="-10" i="1">
                <a:latin typeface="Calibri"/>
                <a:cs typeface="Calibri"/>
              </a:rPr>
              <a:t>exposure </a:t>
            </a:r>
            <a:r>
              <a:rPr dirty="0" sz="3200" spc="-25" i="1">
                <a:latin typeface="Calibri"/>
                <a:cs typeface="Calibri"/>
              </a:rPr>
              <a:t>to </a:t>
            </a:r>
            <a:r>
              <a:rPr dirty="0" sz="3200" i="1">
                <a:latin typeface="Calibri"/>
                <a:cs typeface="Calibri"/>
              </a:rPr>
              <a:t>respirable  </a:t>
            </a:r>
            <a:r>
              <a:rPr dirty="0" sz="3200" spc="-10" i="1">
                <a:latin typeface="Calibri"/>
                <a:cs typeface="Calibri"/>
              </a:rPr>
              <a:t>crystalline silica</a:t>
            </a:r>
            <a:r>
              <a:rPr dirty="0" sz="3200" spc="55" i="1">
                <a:latin typeface="Calibri"/>
                <a:cs typeface="Calibri"/>
              </a:rPr>
              <a:t> </a:t>
            </a:r>
            <a:r>
              <a:rPr dirty="0" sz="3200" spc="-5" b="1" i="1">
                <a:latin typeface="Calibri"/>
                <a:cs typeface="Calibri"/>
              </a:rPr>
              <a:t>…unless…</a:t>
            </a:r>
            <a:endParaRPr sz="3200">
              <a:latin typeface="Calibri"/>
              <a:cs typeface="Calibri"/>
            </a:endParaRPr>
          </a:p>
          <a:p>
            <a:pPr marL="355600" marR="2872105" indent="-342900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40" i="1">
                <a:latin typeface="Calibri"/>
                <a:cs typeface="Calibri"/>
              </a:rPr>
              <a:t>Wet </a:t>
            </a:r>
            <a:r>
              <a:rPr dirty="0" sz="3200" spc="-5" i="1">
                <a:latin typeface="Calibri"/>
                <a:cs typeface="Calibri"/>
              </a:rPr>
              <a:t>sweeping, </a:t>
            </a:r>
            <a:r>
              <a:rPr dirty="0" sz="3200" spc="-25" i="1">
                <a:latin typeface="Calibri"/>
                <a:cs typeface="Calibri"/>
              </a:rPr>
              <a:t>HEPA-filtered  </a:t>
            </a:r>
            <a:r>
              <a:rPr dirty="0" sz="3200" spc="-5" i="1">
                <a:latin typeface="Calibri"/>
                <a:cs typeface="Calibri"/>
              </a:rPr>
              <a:t>vacuuming or other </a:t>
            </a:r>
            <a:r>
              <a:rPr dirty="0" sz="3200" spc="-5" b="1" i="1">
                <a:latin typeface="Calibri"/>
                <a:cs typeface="Calibri"/>
              </a:rPr>
              <a:t>methods </a:t>
            </a:r>
            <a:r>
              <a:rPr dirty="0" sz="3200" b="1" i="1">
                <a:latin typeface="Calibri"/>
                <a:cs typeface="Calibri"/>
              </a:rPr>
              <a:t>that  </a:t>
            </a:r>
            <a:r>
              <a:rPr dirty="0" sz="3200" spc="-5" b="1" i="1">
                <a:latin typeface="Calibri"/>
                <a:cs typeface="Calibri"/>
              </a:rPr>
              <a:t>minimize </a:t>
            </a:r>
            <a:r>
              <a:rPr dirty="0" sz="3200" b="1" i="1">
                <a:latin typeface="Calibri"/>
                <a:cs typeface="Calibri"/>
              </a:rPr>
              <a:t>the </a:t>
            </a:r>
            <a:r>
              <a:rPr dirty="0" sz="3200" spc="-10" b="1" i="1">
                <a:latin typeface="Calibri"/>
                <a:cs typeface="Calibri"/>
              </a:rPr>
              <a:t>likelihood </a:t>
            </a:r>
            <a:r>
              <a:rPr dirty="0" sz="3200" b="1" i="1">
                <a:latin typeface="Calibri"/>
                <a:cs typeface="Calibri"/>
              </a:rPr>
              <a:t>of </a:t>
            </a:r>
            <a:r>
              <a:rPr dirty="0" sz="3200" spc="-15" b="1" i="1">
                <a:latin typeface="Calibri"/>
                <a:cs typeface="Calibri"/>
              </a:rPr>
              <a:t>exposure  </a:t>
            </a:r>
            <a:r>
              <a:rPr dirty="0" sz="3200" b="1" i="1">
                <a:latin typeface="Calibri"/>
                <a:cs typeface="Calibri"/>
              </a:rPr>
              <a:t>are </a:t>
            </a:r>
            <a:r>
              <a:rPr dirty="0" sz="3200" spc="-5" b="1" i="1">
                <a:latin typeface="Calibri"/>
                <a:cs typeface="Calibri"/>
              </a:rPr>
              <a:t>not</a:t>
            </a:r>
            <a:r>
              <a:rPr dirty="0" sz="3200" spc="-55" b="1" i="1">
                <a:latin typeface="Calibri"/>
                <a:cs typeface="Calibri"/>
              </a:rPr>
              <a:t> </a:t>
            </a:r>
            <a:r>
              <a:rPr dirty="0" sz="3200" spc="-10" b="1" i="1">
                <a:latin typeface="Calibri"/>
                <a:cs typeface="Calibri"/>
              </a:rPr>
              <a:t>feasible</a:t>
            </a:r>
            <a:r>
              <a:rPr dirty="0" sz="3200" spc="-10" i="1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02980" y="1967471"/>
            <a:ext cx="3589019" cy="4885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98052" y="2162555"/>
            <a:ext cx="3029711" cy="4315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48728" y="1328927"/>
            <a:ext cx="2954908" cy="2255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43800" y="1524000"/>
            <a:ext cx="2385059" cy="1685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7477759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Housekeeping </a:t>
            </a:r>
            <a:r>
              <a:rPr dirty="0"/>
              <a:t>– </a:t>
            </a:r>
            <a:r>
              <a:rPr dirty="0" spc="-10"/>
              <a:t>Compressed</a:t>
            </a:r>
            <a:r>
              <a:rPr dirty="0" spc="-130"/>
              <a:t> </a:t>
            </a:r>
            <a:r>
              <a:rPr dirty="0"/>
              <a:t>Air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3622" y="662303"/>
            <a:ext cx="9192260" cy="5403215"/>
          </a:xfrm>
          <a:prstGeom prst="rect">
            <a:avLst/>
          </a:prstGeom>
        </p:spPr>
        <p:txBody>
          <a:bodyPr wrap="square" lIns="0" tIns="250190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97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(h)(2)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(f)(2)</a:t>
            </a:r>
            <a:endParaRPr sz="3200">
              <a:latin typeface="Calibri"/>
              <a:cs typeface="Calibri"/>
            </a:endParaRPr>
          </a:p>
          <a:p>
            <a:pPr marL="12700" marR="3023870">
              <a:lnSpc>
                <a:spcPct val="100000"/>
              </a:lnSpc>
              <a:spcBef>
                <a:spcPts val="1745"/>
              </a:spcBef>
            </a:pP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10">
                <a:latin typeface="Calibri"/>
                <a:cs typeface="Calibri"/>
              </a:rPr>
              <a:t>employer </a:t>
            </a:r>
            <a:r>
              <a:rPr dirty="0" sz="3000" spc="-5" b="1">
                <a:latin typeface="Calibri"/>
                <a:cs typeface="Calibri"/>
              </a:rPr>
              <a:t>shall not allow  </a:t>
            </a:r>
            <a:r>
              <a:rPr dirty="0" sz="3000" spc="-10" b="1">
                <a:latin typeface="Calibri"/>
                <a:cs typeface="Calibri"/>
              </a:rPr>
              <a:t>compressed </a:t>
            </a:r>
            <a:r>
              <a:rPr dirty="0" sz="3000" spc="-5" b="1">
                <a:latin typeface="Calibri"/>
                <a:cs typeface="Calibri"/>
              </a:rPr>
              <a:t>air </a:t>
            </a:r>
            <a:r>
              <a:rPr dirty="0" sz="3000" spc="-15" b="1">
                <a:latin typeface="Calibri"/>
                <a:cs typeface="Calibri"/>
              </a:rPr>
              <a:t>to </a:t>
            </a:r>
            <a:r>
              <a:rPr dirty="0" sz="3000" b="1">
                <a:latin typeface="Calibri"/>
                <a:cs typeface="Calibri"/>
              </a:rPr>
              <a:t>be used </a:t>
            </a:r>
            <a:r>
              <a:rPr dirty="0" sz="3000" spc="-10" b="1">
                <a:latin typeface="Calibri"/>
                <a:cs typeface="Calibri"/>
              </a:rPr>
              <a:t>to </a:t>
            </a:r>
            <a:r>
              <a:rPr dirty="0" sz="3000" spc="-5" b="1">
                <a:latin typeface="Calibri"/>
                <a:cs typeface="Calibri"/>
              </a:rPr>
              <a:t>clean  </a:t>
            </a:r>
            <a:r>
              <a:rPr dirty="0" sz="3000" spc="-10" b="1">
                <a:latin typeface="Calibri"/>
                <a:cs typeface="Calibri"/>
              </a:rPr>
              <a:t>clothing </a:t>
            </a:r>
            <a:r>
              <a:rPr dirty="0" sz="3000" b="1">
                <a:latin typeface="Calibri"/>
                <a:cs typeface="Calibri"/>
              </a:rPr>
              <a:t>or </a:t>
            </a:r>
            <a:r>
              <a:rPr dirty="0" sz="3000" spc="-10" b="1">
                <a:latin typeface="Calibri"/>
                <a:cs typeface="Calibri"/>
              </a:rPr>
              <a:t>surfaces </a:t>
            </a:r>
            <a:r>
              <a:rPr dirty="0" sz="3000" spc="-10">
                <a:latin typeface="Calibri"/>
                <a:cs typeface="Calibri"/>
              </a:rPr>
              <a:t>where </a:t>
            </a:r>
            <a:r>
              <a:rPr dirty="0" sz="3000" spc="-5">
                <a:latin typeface="Calibri"/>
                <a:cs typeface="Calibri"/>
              </a:rPr>
              <a:t>such activity  </a:t>
            </a:r>
            <a:r>
              <a:rPr dirty="0" sz="3000" spc="-10">
                <a:latin typeface="Calibri"/>
                <a:cs typeface="Calibri"/>
              </a:rPr>
              <a:t>could </a:t>
            </a:r>
            <a:r>
              <a:rPr dirty="0" sz="3000" spc="-15">
                <a:latin typeface="Calibri"/>
                <a:cs typeface="Calibri"/>
              </a:rPr>
              <a:t>contribute to </a:t>
            </a:r>
            <a:r>
              <a:rPr dirty="0" sz="3000" spc="-10">
                <a:latin typeface="Calibri"/>
                <a:cs typeface="Calibri"/>
              </a:rPr>
              <a:t>employee </a:t>
            </a:r>
            <a:r>
              <a:rPr dirty="0" sz="3000" spc="-15">
                <a:latin typeface="Calibri"/>
                <a:cs typeface="Calibri"/>
              </a:rPr>
              <a:t>exposure  to respirable crystalline </a:t>
            </a:r>
            <a:r>
              <a:rPr dirty="0" sz="3000" spc="-10">
                <a:latin typeface="Calibri"/>
                <a:cs typeface="Calibri"/>
              </a:rPr>
              <a:t>silica</a:t>
            </a:r>
            <a:r>
              <a:rPr dirty="0" sz="3000" spc="15">
                <a:latin typeface="Calibri"/>
                <a:cs typeface="Calibri"/>
              </a:rPr>
              <a:t> </a:t>
            </a:r>
            <a:r>
              <a:rPr dirty="0" sz="3000" spc="-5" b="1">
                <a:latin typeface="Calibri"/>
                <a:cs typeface="Calibri"/>
              </a:rPr>
              <a:t>unless</a:t>
            </a:r>
            <a:r>
              <a:rPr dirty="0" sz="3000" spc="-5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756285" marR="3202940" indent="-286385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5">
                <a:latin typeface="Calibri"/>
                <a:cs typeface="Calibri"/>
              </a:rPr>
              <a:t>The </a:t>
            </a:r>
            <a:r>
              <a:rPr dirty="0" sz="2600" spc="-10">
                <a:latin typeface="Calibri"/>
                <a:cs typeface="Calibri"/>
              </a:rPr>
              <a:t>compressed </a:t>
            </a:r>
            <a:r>
              <a:rPr dirty="0" sz="2600" spc="-5">
                <a:latin typeface="Calibri"/>
                <a:cs typeface="Calibri"/>
              </a:rPr>
              <a:t>air </a:t>
            </a:r>
            <a:r>
              <a:rPr dirty="0" sz="2600">
                <a:latin typeface="Calibri"/>
                <a:cs typeface="Calibri"/>
              </a:rPr>
              <a:t>is </a:t>
            </a:r>
            <a:r>
              <a:rPr dirty="0" sz="2600" b="1">
                <a:latin typeface="Calibri"/>
                <a:cs typeface="Calibri"/>
              </a:rPr>
              <a:t>used in  </a:t>
            </a:r>
            <a:r>
              <a:rPr dirty="0" sz="2600" spc="-5" b="1">
                <a:latin typeface="Calibri"/>
                <a:cs typeface="Calibri"/>
              </a:rPr>
              <a:t>conjunction with </a:t>
            </a:r>
            <a:r>
              <a:rPr dirty="0" sz="2600" b="1">
                <a:latin typeface="Calibri"/>
                <a:cs typeface="Calibri"/>
              </a:rPr>
              <a:t>a </a:t>
            </a:r>
            <a:r>
              <a:rPr dirty="0" sz="2600" spc="-10" b="1">
                <a:latin typeface="Calibri"/>
                <a:cs typeface="Calibri"/>
              </a:rPr>
              <a:t>ventilation </a:t>
            </a:r>
            <a:r>
              <a:rPr dirty="0" sz="2600" spc="-20" b="1">
                <a:latin typeface="Calibri"/>
                <a:cs typeface="Calibri"/>
              </a:rPr>
              <a:t>system  </a:t>
            </a:r>
            <a:r>
              <a:rPr dirty="0" sz="2600" spc="-5">
                <a:latin typeface="Calibri"/>
                <a:cs typeface="Calibri"/>
              </a:rPr>
              <a:t>that </a:t>
            </a:r>
            <a:r>
              <a:rPr dirty="0" sz="2600" spc="-15">
                <a:latin typeface="Calibri"/>
                <a:cs typeface="Calibri"/>
              </a:rPr>
              <a:t>effectively </a:t>
            </a:r>
            <a:r>
              <a:rPr dirty="0" sz="2600" spc="-10">
                <a:latin typeface="Calibri"/>
                <a:cs typeface="Calibri"/>
              </a:rPr>
              <a:t>captures </a:t>
            </a:r>
            <a:r>
              <a:rPr dirty="0" sz="2600">
                <a:latin typeface="Calibri"/>
                <a:cs typeface="Calibri"/>
              </a:rPr>
              <a:t>the </a:t>
            </a:r>
            <a:r>
              <a:rPr dirty="0" sz="2600" spc="-10">
                <a:latin typeface="Calibri"/>
                <a:cs typeface="Calibri"/>
              </a:rPr>
              <a:t>dust </a:t>
            </a:r>
            <a:r>
              <a:rPr dirty="0" sz="2600">
                <a:latin typeface="Calibri"/>
                <a:cs typeface="Calibri"/>
              </a:rPr>
              <a:t>cloud  </a:t>
            </a:r>
            <a:r>
              <a:rPr dirty="0" sz="2600" spc="-10">
                <a:latin typeface="Calibri"/>
                <a:cs typeface="Calibri"/>
              </a:rPr>
              <a:t>created </a:t>
            </a:r>
            <a:r>
              <a:rPr dirty="0" sz="2600" spc="-5">
                <a:latin typeface="Calibri"/>
                <a:cs typeface="Calibri"/>
              </a:rPr>
              <a:t>by </a:t>
            </a:r>
            <a:r>
              <a:rPr dirty="0" sz="2600">
                <a:latin typeface="Calibri"/>
                <a:cs typeface="Calibri"/>
              </a:rPr>
              <a:t>the </a:t>
            </a:r>
            <a:r>
              <a:rPr dirty="0" sz="2600" spc="-10">
                <a:latin typeface="Calibri"/>
                <a:cs typeface="Calibri"/>
              </a:rPr>
              <a:t>compressed </a:t>
            </a:r>
            <a:r>
              <a:rPr dirty="0" sz="2600" spc="-5">
                <a:latin typeface="Calibri"/>
                <a:cs typeface="Calibri"/>
              </a:rPr>
              <a:t>air;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OR</a:t>
            </a:r>
            <a:endParaRPr sz="26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b="1">
                <a:latin typeface="Calibri"/>
                <a:cs typeface="Calibri"/>
              </a:rPr>
              <a:t>No </a:t>
            </a:r>
            <a:r>
              <a:rPr dirty="0" sz="2600" spc="-15" b="1">
                <a:latin typeface="Calibri"/>
                <a:cs typeface="Calibri"/>
              </a:rPr>
              <a:t>alternative </a:t>
            </a:r>
            <a:r>
              <a:rPr dirty="0" sz="2600" spc="-5" b="1">
                <a:latin typeface="Calibri"/>
                <a:cs typeface="Calibri"/>
              </a:rPr>
              <a:t>method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feasible.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02980" y="2290534"/>
            <a:ext cx="3564635" cy="4562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98052" y="2485643"/>
            <a:ext cx="2994660" cy="3992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48728" y="1328927"/>
            <a:ext cx="2947416" cy="2255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43800" y="1524000"/>
            <a:ext cx="2377440" cy="1685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Medical</a:t>
            </a:r>
            <a:r>
              <a:rPr dirty="0" spc="-75"/>
              <a:t> </a:t>
            </a:r>
            <a:r>
              <a:rPr dirty="0" spc="-5"/>
              <a:t>Surveillance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117" y="750195"/>
            <a:ext cx="8217534" cy="5466715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15">
                <a:solidFill>
                  <a:srgbClr val="FF0000"/>
                </a:solidFill>
                <a:latin typeface="Calibri"/>
                <a:cs typeface="Calibri"/>
              </a:rPr>
              <a:t>(i)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(h)</a:t>
            </a:r>
            <a:endParaRPr sz="3200">
              <a:latin typeface="Calibri"/>
              <a:cs typeface="Calibri"/>
            </a:endParaRPr>
          </a:p>
          <a:p>
            <a:pPr marL="12700" marR="3157855">
              <a:lnSpc>
                <a:spcPct val="80000"/>
              </a:lnSpc>
              <a:spcBef>
                <a:spcPts val="1814"/>
              </a:spcBef>
            </a:pPr>
            <a:r>
              <a:rPr dirty="0" sz="3000" spc="-15" b="1" u="heavy">
                <a:latin typeface="Calibri"/>
                <a:cs typeface="Calibri"/>
              </a:rPr>
              <a:t>PROVISION </a:t>
            </a:r>
            <a:r>
              <a:rPr dirty="0" sz="3000" spc="-5" u="heavy">
                <a:latin typeface="Calibri"/>
                <a:cs typeface="Calibri"/>
              </a:rPr>
              <a:t>(within </a:t>
            </a:r>
            <a:r>
              <a:rPr dirty="0" sz="3000" u="heavy">
                <a:latin typeface="Calibri"/>
                <a:cs typeface="Calibri"/>
              </a:rPr>
              <a:t>30 </a:t>
            </a:r>
            <a:r>
              <a:rPr dirty="0" sz="3000" spc="-25" u="heavy">
                <a:latin typeface="Calibri"/>
                <a:cs typeface="Calibri"/>
              </a:rPr>
              <a:t>days </a:t>
            </a:r>
            <a:r>
              <a:rPr dirty="0" sz="3000" spc="-15" u="heavy">
                <a:latin typeface="Calibri"/>
                <a:cs typeface="Calibri"/>
              </a:rPr>
              <a:t>after 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5" u="heavy">
                <a:latin typeface="Calibri"/>
                <a:cs typeface="Calibri"/>
              </a:rPr>
              <a:t>initial</a:t>
            </a:r>
            <a:r>
              <a:rPr dirty="0" sz="3000" spc="-80" u="heavy">
                <a:latin typeface="Calibri"/>
                <a:cs typeface="Calibri"/>
              </a:rPr>
              <a:t> </a:t>
            </a:r>
            <a:r>
              <a:rPr dirty="0" sz="3000" spc="-5" u="heavy">
                <a:latin typeface="Calibri"/>
                <a:cs typeface="Calibri"/>
              </a:rPr>
              <a:t>assignment)</a:t>
            </a:r>
            <a:r>
              <a:rPr dirty="0" sz="3000" spc="-5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55600" marR="2360295" indent="-342900">
              <a:lnSpc>
                <a:spcPct val="80000"/>
              </a:lnSpc>
              <a:spcBef>
                <a:spcPts val="71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  <a:tab pos="3267710" algn="l"/>
              </a:tabLst>
            </a:pPr>
            <a:r>
              <a:rPr dirty="0" sz="3000" spc="-15" b="1">
                <a:solidFill>
                  <a:srgbClr val="FF0000"/>
                </a:solidFill>
                <a:latin typeface="Calibri"/>
                <a:cs typeface="Calibri"/>
              </a:rPr>
              <a:t>General</a:t>
            </a:r>
            <a:r>
              <a:rPr dirty="0" sz="3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0" spc="-5" b="1">
                <a:solidFill>
                  <a:srgbClr val="FF0000"/>
                </a:solidFill>
                <a:latin typeface="Calibri"/>
                <a:cs typeface="Calibri"/>
              </a:rPr>
              <a:t>Industry</a:t>
            </a:r>
            <a:r>
              <a:rPr dirty="0" sz="3000" spc="-5">
                <a:latin typeface="Calibri"/>
                <a:cs typeface="Calibri"/>
              </a:rPr>
              <a:t>:	</a:t>
            </a:r>
            <a:r>
              <a:rPr dirty="0" sz="3000" spc="-20">
                <a:latin typeface="Calibri"/>
                <a:cs typeface="Calibri"/>
              </a:rPr>
              <a:t>Employers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must 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make </a:t>
            </a:r>
            <a:r>
              <a:rPr dirty="0" sz="3000" spc="-15">
                <a:latin typeface="Calibri"/>
                <a:cs typeface="Calibri"/>
              </a:rPr>
              <a:t>available </a:t>
            </a:r>
            <a:r>
              <a:rPr dirty="0" sz="3000" spc="-10">
                <a:latin typeface="Calibri"/>
                <a:cs typeface="Calibri"/>
              </a:rPr>
              <a:t>medical  </a:t>
            </a:r>
            <a:r>
              <a:rPr dirty="0" sz="3000" spc="-15">
                <a:latin typeface="Calibri"/>
                <a:cs typeface="Calibri"/>
              </a:rPr>
              <a:t>examinations to </a:t>
            </a:r>
            <a:r>
              <a:rPr dirty="0" sz="3000" spc="-25" b="1">
                <a:latin typeface="Calibri"/>
                <a:cs typeface="Calibri"/>
              </a:rPr>
              <a:t>workers </a:t>
            </a:r>
            <a:r>
              <a:rPr dirty="0" sz="3000" spc="-15" b="1">
                <a:latin typeface="Calibri"/>
                <a:cs typeface="Calibri"/>
              </a:rPr>
              <a:t>exposed  above </a:t>
            </a:r>
            <a:r>
              <a:rPr dirty="0" sz="3000" b="1">
                <a:latin typeface="Calibri"/>
                <a:cs typeface="Calibri"/>
              </a:rPr>
              <a:t>the </a:t>
            </a:r>
            <a:r>
              <a:rPr dirty="0" sz="3000" spc="-5" b="1">
                <a:latin typeface="Calibri"/>
                <a:cs typeface="Calibri"/>
              </a:rPr>
              <a:t>action </a:t>
            </a:r>
            <a:r>
              <a:rPr dirty="0" sz="3000" spc="-10" b="1">
                <a:latin typeface="Calibri"/>
                <a:cs typeface="Calibri"/>
              </a:rPr>
              <a:t>level </a:t>
            </a:r>
            <a:r>
              <a:rPr dirty="0" sz="3000" b="1">
                <a:latin typeface="Calibri"/>
                <a:cs typeface="Calibri"/>
              </a:rPr>
              <a:t>(AL) </a:t>
            </a:r>
            <a:r>
              <a:rPr dirty="0" sz="3000" spc="-10">
                <a:latin typeface="Calibri"/>
                <a:cs typeface="Calibri"/>
              </a:rPr>
              <a:t>under  </a:t>
            </a:r>
            <a:r>
              <a:rPr dirty="0" sz="3000" spc="-20">
                <a:latin typeface="Calibri"/>
                <a:cs typeface="Calibri"/>
              </a:rPr>
              <a:t>Part </a:t>
            </a:r>
            <a:r>
              <a:rPr dirty="0" sz="3000">
                <a:latin typeface="Calibri"/>
                <a:cs typeface="Calibri"/>
              </a:rPr>
              <a:t>590 </a:t>
            </a:r>
            <a:r>
              <a:rPr dirty="0" sz="3000" spc="-30">
                <a:latin typeface="Calibri"/>
                <a:cs typeface="Calibri"/>
              </a:rPr>
              <a:t>for </a:t>
            </a:r>
            <a:r>
              <a:rPr dirty="0" sz="3000">
                <a:latin typeface="Calibri"/>
                <a:cs typeface="Calibri"/>
              </a:rPr>
              <a:t>30 </a:t>
            </a:r>
            <a:r>
              <a:rPr dirty="0" sz="3000" spc="-5">
                <a:latin typeface="Calibri"/>
                <a:cs typeface="Calibri"/>
              </a:rPr>
              <a:t>or </a:t>
            </a:r>
            <a:r>
              <a:rPr dirty="0" sz="3000" spc="-10">
                <a:latin typeface="Calibri"/>
                <a:cs typeface="Calibri"/>
              </a:rPr>
              <a:t>more </a:t>
            </a:r>
            <a:r>
              <a:rPr dirty="0" sz="3000" spc="-25">
                <a:latin typeface="Calibri"/>
                <a:cs typeface="Calibri"/>
              </a:rPr>
              <a:t>days </a:t>
            </a:r>
            <a:r>
              <a:rPr dirty="0" sz="3000">
                <a:latin typeface="Calibri"/>
                <a:cs typeface="Calibri"/>
              </a:rPr>
              <a:t>a</a:t>
            </a:r>
            <a:r>
              <a:rPr dirty="0" sz="3000" spc="50">
                <a:latin typeface="Calibri"/>
                <a:cs typeface="Calibri"/>
              </a:rPr>
              <a:t> </a:t>
            </a:r>
            <a:r>
              <a:rPr dirty="0" sz="3000" spc="-75">
                <a:latin typeface="Calibri"/>
                <a:cs typeface="Calibri"/>
              </a:rPr>
              <a:t>year.</a:t>
            </a:r>
            <a:endParaRPr sz="3000">
              <a:latin typeface="Calibri"/>
              <a:cs typeface="Calibri"/>
            </a:endParaRPr>
          </a:p>
          <a:p>
            <a:pPr marL="355600" marR="2338070" indent="-342900">
              <a:lnSpc>
                <a:spcPct val="8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  <a:tab pos="2653665" algn="l"/>
              </a:tabLst>
            </a:pPr>
            <a:r>
              <a:rPr dirty="0" sz="3000" spc="-10" b="1">
                <a:solidFill>
                  <a:srgbClr val="0000FF"/>
                </a:solidFill>
                <a:latin typeface="Calibri"/>
                <a:cs typeface="Calibri"/>
              </a:rPr>
              <a:t>Construction</a:t>
            </a:r>
            <a:r>
              <a:rPr dirty="0" sz="3000" spc="-10">
                <a:latin typeface="Calibri"/>
                <a:cs typeface="Calibri"/>
              </a:rPr>
              <a:t>:	</a:t>
            </a:r>
            <a:r>
              <a:rPr dirty="0" sz="3000" spc="-20">
                <a:latin typeface="Calibri"/>
                <a:cs typeface="Calibri"/>
              </a:rPr>
              <a:t>Employers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must 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make </a:t>
            </a:r>
            <a:r>
              <a:rPr dirty="0" sz="3000" spc="-15">
                <a:latin typeface="Calibri"/>
                <a:cs typeface="Calibri"/>
              </a:rPr>
              <a:t>available </a:t>
            </a:r>
            <a:r>
              <a:rPr dirty="0" sz="3000" spc="-10">
                <a:latin typeface="Calibri"/>
                <a:cs typeface="Calibri"/>
              </a:rPr>
              <a:t>medical  </a:t>
            </a:r>
            <a:r>
              <a:rPr dirty="0" sz="3000" spc="-15">
                <a:latin typeface="Calibri"/>
                <a:cs typeface="Calibri"/>
              </a:rPr>
              <a:t>examinations to </a:t>
            </a:r>
            <a:r>
              <a:rPr dirty="0" sz="3000" spc="-25" b="1">
                <a:latin typeface="Calibri"/>
                <a:cs typeface="Calibri"/>
              </a:rPr>
              <a:t>workers </a:t>
            </a:r>
            <a:r>
              <a:rPr dirty="0" sz="3000" spc="-15" b="1">
                <a:latin typeface="Calibri"/>
                <a:cs typeface="Calibri"/>
              </a:rPr>
              <a:t>required  to </a:t>
            </a:r>
            <a:r>
              <a:rPr dirty="0" sz="3000" spc="-10" b="1">
                <a:latin typeface="Calibri"/>
                <a:cs typeface="Calibri"/>
              </a:rPr>
              <a:t>wear </a:t>
            </a:r>
            <a:r>
              <a:rPr dirty="0" sz="3000" b="1">
                <a:latin typeface="Calibri"/>
                <a:cs typeface="Calibri"/>
              </a:rPr>
              <a:t>a </a:t>
            </a:r>
            <a:r>
              <a:rPr dirty="0" sz="3000" spc="-20" b="1">
                <a:latin typeface="Calibri"/>
                <a:cs typeface="Calibri"/>
              </a:rPr>
              <a:t>respirator </a:t>
            </a:r>
            <a:r>
              <a:rPr dirty="0" sz="3000" spc="-10">
                <a:latin typeface="Calibri"/>
                <a:cs typeface="Calibri"/>
              </a:rPr>
              <a:t>under </a:t>
            </a:r>
            <a:r>
              <a:rPr dirty="0" sz="3000" spc="-20">
                <a:latin typeface="Calibri"/>
                <a:cs typeface="Calibri"/>
              </a:rPr>
              <a:t>Part </a:t>
            </a:r>
            <a:r>
              <a:rPr dirty="0" sz="3000">
                <a:latin typeface="Calibri"/>
                <a:cs typeface="Calibri"/>
              </a:rPr>
              <a:t>690 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>
                <a:latin typeface="Calibri"/>
                <a:cs typeface="Calibri"/>
              </a:rPr>
              <a:t>30 </a:t>
            </a:r>
            <a:r>
              <a:rPr dirty="0" sz="3000" spc="-5">
                <a:latin typeface="Calibri"/>
                <a:cs typeface="Calibri"/>
              </a:rPr>
              <a:t>or </a:t>
            </a:r>
            <a:r>
              <a:rPr dirty="0" sz="3000" spc="-10">
                <a:latin typeface="Calibri"/>
                <a:cs typeface="Calibri"/>
              </a:rPr>
              <a:t>more </a:t>
            </a:r>
            <a:r>
              <a:rPr dirty="0" sz="3000" spc="-25">
                <a:latin typeface="Calibri"/>
                <a:cs typeface="Calibri"/>
              </a:rPr>
              <a:t>days </a:t>
            </a:r>
            <a:r>
              <a:rPr dirty="0" sz="3000">
                <a:latin typeface="Calibri"/>
                <a:cs typeface="Calibri"/>
              </a:rPr>
              <a:t>a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70">
                <a:latin typeface="Calibri"/>
                <a:cs typeface="Calibri"/>
              </a:rPr>
              <a:t>year.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48728" y="1490472"/>
            <a:ext cx="4843271" cy="3761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43800" y="1685544"/>
            <a:ext cx="4343400" cy="3191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Medical</a:t>
            </a:r>
            <a:r>
              <a:rPr dirty="0" spc="-75"/>
              <a:t> </a:t>
            </a:r>
            <a:r>
              <a:rPr dirty="0" spc="-5"/>
              <a:t>Surveillance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117" y="750195"/>
            <a:ext cx="8217534" cy="5100955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15">
                <a:solidFill>
                  <a:srgbClr val="FF0000"/>
                </a:solidFill>
                <a:latin typeface="Calibri"/>
                <a:cs typeface="Calibri"/>
              </a:rPr>
              <a:t>(i)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(h)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3000" spc="-10" b="1" u="heavy">
                <a:latin typeface="Calibri"/>
                <a:cs typeface="Calibri"/>
              </a:rPr>
              <a:t>FREQUENCY </a:t>
            </a:r>
            <a:r>
              <a:rPr dirty="0" sz="3000" spc="-5" b="1" u="heavy">
                <a:latin typeface="Calibri"/>
                <a:cs typeface="Calibri"/>
              </a:rPr>
              <a:t>and</a:t>
            </a:r>
            <a:r>
              <a:rPr dirty="0" sz="3000" spc="-70" b="1" u="heavy">
                <a:latin typeface="Calibri"/>
                <a:cs typeface="Calibri"/>
              </a:rPr>
              <a:t> </a:t>
            </a:r>
            <a:r>
              <a:rPr dirty="0" sz="3000" spc="-20" b="1" u="heavy">
                <a:latin typeface="Calibri"/>
                <a:cs typeface="Calibri"/>
              </a:rPr>
              <a:t>CONTENT</a:t>
            </a:r>
            <a:r>
              <a:rPr dirty="0" sz="3000" spc="-20" b="1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55600" marR="2321560" indent="-342900">
              <a:lnSpc>
                <a:spcPct val="80000"/>
              </a:lnSpc>
              <a:spcBef>
                <a:spcPts val="7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20">
                <a:latin typeface="Calibri"/>
                <a:cs typeface="Calibri"/>
              </a:rPr>
              <a:t>Employers </a:t>
            </a:r>
            <a:r>
              <a:rPr dirty="0" sz="3000" spc="-10">
                <a:latin typeface="Calibri"/>
                <a:cs typeface="Calibri"/>
              </a:rPr>
              <a:t>must </a:t>
            </a:r>
            <a:r>
              <a:rPr dirty="0" sz="3000" spc="-15" b="1">
                <a:latin typeface="Calibri"/>
                <a:cs typeface="Calibri"/>
              </a:rPr>
              <a:t>offer examinations  </a:t>
            </a:r>
            <a:r>
              <a:rPr dirty="0" sz="3000" spc="-10" b="1">
                <a:latin typeface="Calibri"/>
                <a:cs typeface="Calibri"/>
              </a:rPr>
              <a:t>every three </a:t>
            </a:r>
            <a:r>
              <a:rPr dirty="0" sz="3000" spc="-20" b="1">
                <a:latin typeface="Calibri"/>
                <a:cs typeface="Calibri"/>
              </a:rPr>
              <a:t>years </a:t>
            </a:r>
            <a:r>
              <a:rPr dirty="0" sz="3000" spc="-15">
                <a:latin typeface="Calibri"/>
                <a:cs typeface="Calibri"/>
              </a:rPr>
              <a:t>to </a:t>
            </a:r>
            <a:r>
              <a:rPr dirty="0" sz="3000" spc="-30">
                <a:latin typeface="Calibri"/>
                <a:cs typeface="Calibri"/>
              </a:rPr>
              <a:t>workers </a:t>
            </a:r>
            <a:r>
              <a:rPr dirty="0" sz="3000">
                <a:latin typeface="Calibri"/>
                <a:cs typeface="Calibri"/>
              </a:rPr>
              <a:t>who  </a:t>
            </a:r>
            <a:r>
              <a:rPr dirty="0" sz="3000" spc="-10">
                <a:latin typeface="Calibri"/>
                <a:cs typeface="Calibri"/>
              </a:rPr>
              <a:t>continue </a:t>
            </a:r>
            <a:r>
              <a:rPr dirty="0" sz="3000" spc="-15">
                <a:latin typeface="Calibri"/>
                <a:cs typeface="Calibri"/>
              </a:rPr>
              <a:t>to </a:t>
            </a:r>
            <a:r>
              <a:rPr dirty="0" sz="3000" spc="-5">
                <a:latin typeface="Calibri"/>
                <a:cs typeface="Calibri"/>
              </a:rPr>
              <a:t>be </a:t>
            </a:r>
            <a:r>
              <a:rPr dirty="0" sz="3000" spc="-15">
                <a:latin typeface="Calibri"/>
                <a:cs typeface="Calibri"/>
              </a:rPr>
              <a:t>exposed </a:t>
            </a:r>
            <a:r>
              <a:rPr dirty="0" sz="3000" spc="-10">
                <a:latin typeface="Calibri"/>
                <a:cs typeface="Calibri"/>
              </a:rPr>
              <a:t>above </a:t>
            </a:r>
            <a:r>
              <a:rPr dirty="0" sz="3000">
                <a:latin typeface="Calibri"/>
                <a:cs typeface="Calibri"/>
              </a:rPr>
              <a:t>the  </a:t>
            </a:r>
            <a:r>
              <a:rPr dirty="0" sz="3000" spc="-45">
                <a:latin typeface="Calibri"/>
                <a:cs typeface="Calibri"/>
              </a:rPr>
              <a:t>trigger.</a:t>
            </a:r>
            <a:endParaRPr sz="3000">
              <a:latin typeface="Calibri"/>
              <a:cs typeface="Calibri"/>
            </a:endParaRPr>
          </a:p>
          <a:p>
            <a:pPr marL="355600" marR="2547620" indent="-342900">
              <a:lnSpc>
                <a:spcPct val="80000"/>
              </a:lnSpc>
              <a:spcBef>
                <a:spcPts val="715"/>
              </a:spcBef>
              <a:buFont typeface="Arial"/>
              <a:buChar char="•"/>
              <a:tabLst>
                <a:tab pos="354965" algn="l"/>
                <a:tab pos="355600" algn="l"/>
                <a:tab pos="2870200" algn="l"/>
                <a:tab pos="5022850" algn="l"/>
              </a:tabLst>
            </a:pPr>
            <a:r>
              <a:rPr dirty="0" sz="3000" spc="-15" b="1">
                <a:latin typeface="Calibri"/>
                <a:cs typeface="Calibri"/>
              </a:rPr>
              <a:t>Exam</a:t>
            </a:r>
            <a:r>
              <a:rPr dirty="0" sz="3000" spc="-5" b="1">
                <a:latin typeface="Calibri"/>
                <a:cs typeface="Calibri"/>
              </a:rPr>
              <a:t> includes</a:t>
            </a:r>
            <a:r>
              <a:rPr dirty="0" sz="3000" spc="-5">
                <a:latin typeface="Calibri"/>
                <a:cs typeface="Calibri"/>
              </a:rPr>
              <a:t>:	</a:t>
            </a:r>
            <a:r>
              <a:rPr dirty="0" sz="3000" spc="-10">
                <a:latin typeface="Calibri"/>
                <a:cs typeface="Calibri"/>
              </a:rPr>
              <a:t>medical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and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work 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 spc="-40">
                <a:latin typeface="Calibri"/>
                <a:cs typeface="Calibri"/>
              </a:rPr>
              <a:t>history, </a:t>
            </a:r>
            <a:r>
              <a:rPr dirty="0" sz="3000" spc="-20">
                <a:latin typeface="Calibri"/>
                <a:cs typeface="Calibri"/>
              </a:rPr>
              <a:t>physical </a:t>
            </a:r>
            <a:r>
              <a:rPr dirty="0" sz="3000" spc="-25">
                <a:latin typeface="Calibri"/>
                <a:cs typeface="Calibri"/>
              </a:rPr>
              <a:t>exam, </a:t>
            </a:r>
            <a:r>
              <a:rPr dirty="0" sz="3000" spc="-10">
                <a:latin typeface="Calibri"/>
                <a:cs typeface="Calibri"/>
              </a:rPr>
              <a:t>chest </a:t>
            </a:r>
            <a:r>
              <a:rPr dirty="0" sz="3000" spc="-55">
                <a:latin typeface="Calibri"/>
                <a:cs typeface="Calibri"/>
              </a:rPr>
              <a:t>X-ray,  </a:t>
            </a:r>
            <a:r>
              <a:rPr dirty="0" sz="3000" spc="-5">
                <a:latin typeface="Calibri"/>
                <a:cs typeface="Calibri"/>
              </a:rPr>
              <a:t>and pulmonary</a:t>
            </a:r>
            <a:r>
              <a:rPr dirty="0" sz="3000" spc="3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function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test,	</a:t>
            </a:r>
            <a:r>
              <a:rPr dirty="0" sz="3000">
                <a:latin typeface="Calibri"/>
                <a:cs typeface="Calibri"/>
              </a:rPr>
              <a:t>TB  </a:t>
            </a:r>
            <a:r>
              <a:rPr dirty="0" sz="3000" spc="-20">
                <a:latin typeface="Calibri"/>
                <a:cs typeface="Calibri"/>
              </a:rPr>
              <a:t>test </a:t>
            </a:r>
            <a:r>
              <a:rPr dirty="0" sz="3000" spc="-5">
                <a:latin typeface="Calibri"/>
                <a:cs typeface="Calibri"/>
              </a:rPr>
              <a:t>(on initial </a:t>
            </a:r>
            <a:r>
              <a:rPr dirty="0" sz="3000" spc="-30">
                <a:latin typeface="Calibri"/>
                <a:cs typeface="Calibri"/>
              </a:rPr>
              <a:t>exam </a:t>
            </a:r>
            <a:r>
              <a:rPr dirty="0" sz="3000" spc="-10">
                <a:latin typeface="Calibri"/>
                <a:cs typeface="Calibri"/>
              </a:rPr>
              <a:t>only), </a:t>
            </a:r>
            <a:r>
              <a:rPr dirty="0" sz="3000" spc="-5">
                <a:latin typeface="Calibri"/>
                <a:cs typeface="Calibri"/>
              </a:rPr>
              <a:t>and </a:t>
            </a:r>
            <a:r>
              <a:rPr dirty="0" sz="3000" spc="-25">
                <a:latin typeface="Calibri"/>
                <a:cs typeface="Calibri"/>
              </a:rPr>
              <a:t>any  </a:t>
            </a:r>
            <a:r>
              <a:rPr dirty="0" sz="3000" spc="-5">
                <a:latin typeface="Calibri"/>
                <a:cs typeface="Calibri"/>
              </a:rPr>
              <a:t>other </a:t>
            </a:r>
            <a:r>
              <a:rPr dirty="0" sz="3000" spc="-20">
                <a:latin typeface="Calibri"/>
                <a:cs typeface="Calibri"/>
              </a:rPr>
              <a:t>test </a:t>
            </a:r>
            <a:r>
              <a:rPr dirty="0" sz="3000" spc="-5">
                <a:latin typeface="Calibri"/>
                <a:cs typeface="Calibri"/>
              </a:rPr>
              <a:t>deemed </a:t>
            </a:r>
            <a:r>
              <a:rPr dirty="0" sz="3000" spc="-15">
                <a:latin typeface="Calibri"/>
                <a:cs typeface="Calibri"/>
              </a:rPr>
              <a:t>appropriate </a:t>
            </a:r>
            <a:r>
              <a:rPr dirty="0" sz="3000" spc="-10">
                <a:latin typeface="Calibri"/>
                <a:cs typeface="Calibri"/>
              </a:rPr>
              <a:t>by 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114">
                <a:latin typeface="Calibri"/>
                <a:cs typeface="Calibri"/>
              </a:rPr>
              <a:t> </a:t>
            </a:r>
            <a:r>
              <a:rPr dirty="0" sz="3000" spc="-65">
                <a:latin typeface="Calibri"/>
                <a:cs typeface="Calibri"/>
              </a:rPr>
              <a:t>PLHCP.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48728" y="1490472"/>
            <a:ext cx="4843271" cy="3761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43800" y="1685544"/>
            <a:ext cx="4343400" cy="3191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Medical</a:t>
            </a:r>
            <a:r>
              <a:rPr dirty="0" spc="-75"/>
              <a:t> </a:t>
            </a:r>
            <a:r>
              <a:rPr dirty="0" spc="-5"/>
              <a:t>Surveillance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117" y="711132"/>
            <a:ext cx="8217534" cy="5128895"/>
          </a:xfrm>
          <a:prstGeom prst="rect">
            <a:avLst/>
          </a:prstGeom>
        </p:spPr>
        <p:txBody>
          <a:bodyPr wrap="square" lIns="0" tIns="201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15">
                <a:solidFill>
                  <a:srgbClr val="FF0000"/>
                </a:solidFill>
                <a:latin typeface="Calibri"/>
                <a:cs typeface="Calibri"/>
              </a:rPr>
              <a:t>(i)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(h)</a:t>
            </a:r>
            <a:endParaRPr sz="3200">
              <a:latin typeface="Calibri"/>
              <a:cs typeface="Calibri"/>
            </a:endParaRPr>
          </a:p>
          <a:p>
            <a:pPr marL="355600" marR="3449320" indent="-342900">
              <a:lnSpc>
                <a:spcPts val="3240"/>
              </a:lnSpc>
              <a:spcBef>
                <a:spcPts val="1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35" b="1">
                <a:latin typeface="Calibri"/>
                <a:cs typeface="Calibri"/>
              </a:rPr>
              <a:t>Worker </a:t>
            </a:r>
            <a:r>
              <a:rPr dirty="0" sz="3000" spc="-15" b="1">
                <a:latin typeface="Calibri"/>
                <a:cs typeface="Calibri"/>
              </a:rPr>
              <a:t>receives </a:t>
            </a:r>
            <a:r>
              <a:rPr dirty="0" sz="3000" spc="-10" b="1">
                <a:latin typeface="Calibri"/>
                <a:cs typeface="Calibri"/>
              </a:rPr>
              <a:t>report </a:t>
            </a:r>
            <a:r>
              <a:rPr dirty="0" sz="3000">
                <a:latin typeface="Calibri"/>
                <a:cs typeface="Calibri"/>
              </a:rPr>
              <a:t>with  </a:t>
            </a:r>
            <a:r>
              <a:rPr dirty="0" sz="3000" spc="-15">
                <a:latin typeface="Calibri"/>
                <a:cs typeface="Calibri"/>
              </a:rPr>
              <a:t>detailed </a:t>
            </a:r>
            <a:r>
              <a:rPr dirty="0" sz="3000" spc="-10">
                <a:latin typeface="Calibri"/>
                <a:cs typeface="Calibri"/>
              </a:rPr>
              <a:t>medical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findings.</a:t>
            </a:r>
            <a:endParaRPr sz="3000">
              <a:latin typeface="Calibri"/>
              <a:cs typeface="Calibri"/>
            </a:endParaRPr>
          </a:p>
          <a:p>
            <a:pPr marL="355600" marR="2482850" indent="-342900">
              <a:lnSpc>
                <a:spcPct val="9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 b="1">
                <a:latin typeface="Calibri"/>
                <a:cs typeface="Calibri"/>
              </a:rPr>
              <a:t>Employer receives </a:t>
            </a:r>
            <a:r>
              <a:rPr dirty="0" sz="3000" spc="-5" b="1">
                <a:latin typeface="Calibri"/>
                <a:cs typeface="Calibri"/>
              </a:rPr>
              <a:t>an </a:t>
            </a:r>
            <a:r>
              <a:rPr dirty="0" sz="3000" spc="-10" b="1">
                <a:latin typeface="Calibri"/>
                <a:cs typeface="Calibri"/>
              </a:rPr>
              <a:t>opinion </a:t>
            </a:r>
            <a:r>
              <a:rPr dirty="0" sz="3000" spc="-10">
                <a:latin typeface="Calibri"/>
                <a:cs typeface="Calibri"/>
              </a:rPr>
              <a:t>that  </a:t>
            </a:r>
            <a:r>
              <a:rPr dirty="0" sz="3000" spc="-5">
                <a:latin typeface="Calibri"/>
                <a:cs typeface="Calibri"/>
              </a:rPr>
              <a:t>only </a:t>
            </a:r>
            <a:r>
              <a:rPr dirty="0" sz="3000" spc="-10">
                <a:latin typeface="Calibri"/>
                <a:cs typeface="Calibri"/>
              </a:rPr>
              <a:t>describes limitations </a:t>
            </a:r>
            <a:r>
              <a:rPr dirty="0" sz="3000" spc="-5">
                <a:latin typeface="Calibri"/>
                <a:cs typeface="Calibri"/>
              </a:rPr>
              <a:t>on  </a:t>
            </a:r>
            <a:r>
              <a:rPr dirty="0" sz="3000" spc="-20">
                <a:latin typeface="Calibri"/>
                <a:cs typeface="Calibri"/>
              </a:rPr>
              <a:t>respirator </a:t>
            </a:r>
            <a:r>
              <a:rPr dirty="0" sz="3000" spc="-10">
                <a:latin typeface="Calibri"/>
                <a:cs typeface="Calibri"/>
              </a:rPr>
              <a:t>use, </a:t>
            </a:r>
            <a:r>
              <a:rPr dirty="0" sz="3000" spc="-5">
                <a:latin typeface="Calibri"/>
                <a:cs typeface="Calibri"/>
              </a:rPr>
              <a:t>and </a:t>
            </a:r>
            <a:r>
              <a:rPr dirty="0" sz="3000">
                <a:latin typeface="Calibri"/>
                <a:cs typeface="Calibri"/>
              </a:rPr>
              <a:t>if the </a:t>
            </a:r>
            <a:r>
              <a:rPr dirty="0" sz="3000" spc="-25">
                <a:latin typeface="Calibri"/>
                <a:cs typeface="Calibri"/>
              </a:rPr>
              <a:t>worker  </a:t>
            </a:r>
            <a:r>
              <a:rPr dirty="0" sz="3000" spc="-10">
                <a:latin typeface="Calibri"/>
                <a:cs typeface="Calibri"/>
              </a:rPr>
              <a:t>gives </a:t>
            </a:r>
            <a:r>
              <a:rPr dirty="0" sz="3000" spc="-15">
                <a:latin typeface="Calibri"/>
                <a:cs typeface="Calibri"/>
              </a:rPr>
              <a:t>written </a:t>
            </a:r>
            <a:r>
              <a:rPr dirty="0" sz="3000" spc="-10">
                <a:latin typeface="Calibri"/>
                <a:cs typeface="Calibri"/>
              </a:rPr>
              <a:t>consent,  recommendations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on:</a:t>
            </a:r>
            <a:endParaRPr sz="3000">
              <a:latin typeface="Calibri"/>
              <a:cs typeface="Calibri"/>
            </a:endParaRPr>
          </a:p>
          <a:p>
            <a:pPr lvl="1" marL="756285" indent="-286385">
              <a:lnSpc>
                <a:spcPts val="2965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10">
                <a:latin typeface="Calibri"/>
                <a:cs typeface="Calibri"/>
              </a:rPr>
              <a:t>Limitations </a:t>
            </a:r>
            <a:r>
              <a:rPr dirty="0" sz="2600" spc="-5">
                <a:latin typeface="Calibri"/>
                <a:cs typeface="Calibri"/>
              </a:rPr>
              <a:t>on </a:t>
            </a:r>
            <a:r>
              <a:rPr dirty="0" sz="2600" spc="-15">
                <a:latin typeface="Calibri"/>
                <a:cs typeface="Calibri"/>
              </a:rPr>
              <a:t>exposure to </a:t>
            </a:r>
            <a:r>
              <a:rPr dirty="0" sz="2600" spc="-10">
                <a:latin typeface="Calibri"/>
                <a:cs typeface="Calibri"/>
              </a:rPr>
              <a:t>respirable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965"/>
              </a:lnSpc>
            </a:pPr>
            <a:r>
              <a:rPr dirty="0" sz="2600" spc="-10">
                <a:latin typeface="Calibri"/>
                <a:cs typeface="Calibri"/>
              </a:rPr>
              <a:t>crystalline silica,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and/or</a:t>
            </a:r>
            <a:endParaRPr sz="26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10">
                <a:latin typeface="Calibri"/>
                <a:cs typeface="Calibri"/>
              </a:rPr>
              <a:t>Examination by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specialist.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78623" y="1481327"/>
            <a:ext cx="4913374" cy="3541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73695" y="1676400"/>
            <a:ext cx="4457700" cy="297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102082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Communication </a:t>
            </a:r>
            <a:r>
              <a:rPr dirty="0"/>
              <a:t>of </a:t>
            </a:r>
            <a:r>
              <a:rPr dirty="0" spc="-5"/>
              <a:t>Silica </a:t>
            </a:r>
            <a:r>
              <a:rPr dirty="0" spc="-15"/>
              <a:t>Hazards </a:t>
            </a:r>
            <a:r>
              <a:rPr dirty="0"/>
              <a:t>–</a:t>
            </a:r>
            <a:r>
              <a:rPr dirty="0" spc="-165"/>
              <a:t> </a:t>
            </a:r>
            <a:r>
              <a:rPr dirty="0" spc="-20"/>
              <a:t>HAZCOM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711132"/>
            <a:ext cx="10412730" cy="5857240"/>
          </a:xfrm>
          <a:prstGeom prst="rect">
            <a:avLst/>
          </a:prstGeom>
        </p:spPr>
        <p:txBody>
          <a:bodyPr wrap="square" lIns="0" tIns="201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25">
                <a:solidFill>
                  <a:srgbClr val="FF0000"/>
                </a:solidFill>
                <a:latin typeface="Calibri"/>
                <a:cs typeface="Calibri"/>
              </a:rPr>
              <a:t>(j)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(i)</a:t>
            </a:r>
            <a:endParaRPr sz="3200">
              <a:latin typeface="Calibri"/>
              <a:cs typeface="Calibri"/>
            </a:endParaRPr>
          </a:p>
          <a:p>
            <a:pPr marL="5123180">
              <a:lnSpc>
                <a:spcPct val="100000"/>
              </a:lnSpc>
              <a:spcBef>
                <a:spcPts val="1385"/>
              </a:spcBef>
            </a:pPr>
            <a:r>
              <a:rPr dirty="0" sz="3000" spc="-5" b="1" u="heavy">
                <a:latin typeface="Calibri"/>
                <a:cs typeface="Calibri"/>
              </a:rPr>
              <a:t>HAZARD</a:t>
            </a:r>
            <a:r>
              <a:rPr dirty="0" sz="3000" spc="-90" b="1" u="heavy">
                <a:latin typeface="Calibri"/>
                <a:cs typeface="Calibri"/>
              </a:rPr>
              <a:t> </a:t>
            </a:r>
            <a:r>
              <a:rPr dirty="0" sz="3000" spc="-25" b="1" u="heavy">
                <a:latin typeface="Calibri"/>
                <a:cs typeface="Calibri"/>
              </a:rPr>
              <a:t>COMMUNICATION</a:t>
            </a:r>
            <a:endParaRPr sz="3000">
              <a:latin typeface="Calibri"/>
              <a:cs typeface="Calibri"/>
            </a:endParaRPr>
          </a:p>
          <a:p>
            <a:pPr marL="4465320" marR="289560" indent="-342900">
              <a:lnSpc>
                <a:spcPct val="90000"/>
              </a:lnSpc>
              <a:spcBef>
                <a:spcPts val="650"/>
              </a:spcBef>
              <a:buFont typeface="Arial"/>
              <a:buChar char="•"/>
              <a:tabLst>
                <a:tab pos="4464685" algn="l"/>
                <a:tab pos="4465320" algn="l"/>
              </a:tabLst>
            </a:pPr>
            <a:r>
              <a:rPr dirty="0" sz="2600" spc="-5" i="1">
                <a:latin typeface="Calibri"/>
                <a:cs typeface="Calibri"/>
              </a:rPr>
              <a:t>Include </a:t>
            </a:r>
            <a:r>
              <a:rPr dirty="0" sz="2600" i="1">
                <a:latin typeface="Calibri"/>
                <a:cs typeface="Calibri"/>
              </a:rPr>
              <a:t>respirable </a:t>
            </a:r>
            <a:r>
              <a:rPr dirty="0" sz="2600" spc="-10" i="1">
                <a:latin typeface="Calibri"/>
                <a:cs typeface="Calibri"/>
              </a:rPr>
              <a:t>crystalline silica </a:t>
            </a:r>
            <a:r>
              <a:rPr dirty="0" sz="2600" i="1">
                <a:latin typeface="Calibri"/>
                <a:cs typeface="Calibri"/>
              </a:rPr>
              <a:t>in the  </a:t>
            </a:r>
            <a:r>
              <a:rPr dirty="0" sz="2600" spc="-5" i="1">
                <a:latin typeface="Calibri"/>
                <a:cs typeface="Calibri"/>
              </a:rPr>
              <a:t>program established </a:t>
            </a:r>
            <a:r>
              <a:rPr dirty="0" sz="2600" spc="-15" i="1">
                <a:latin typeface="Calibri"/>
                <a:cs typeface="Calibri"/>
              </a:rPr>
              <a:t>to </a:t>
            </a:r>
            <a:r>
              <a:rPr dirty="0" sz="2600" spc="-5" i="1">
                <a:latin typeface="Calibri"/>
                <a:cs typeface="Calibri"/>
              </a:rPr>
              <a:t>comply </a:t>
            </a:r>
            <a:r>
              <a:rPr dirty="0" sz="2600" i="1">
                <a:latin typeface="Calibri"/>
                <a:cs typeface="Calibri"/>
              </a:rPr>
              <a:t>with the  </a:t>
            </a:r>
            <a:r>
              <a:rPr dirty="0" sz="2600" spc="-10" i="1">
                <a:latin typeface="Calibri"/>
                <a:cs typeface="Calibri"/>
              </a:rPr>
              <a:t>hazard </a:t>
            </a:r>
            <a:r>
              <a:rPr dirty="0" sz="2600" spc="-5" i="1">
                <a:latin typeface="Calibri"/>
                <a:cs typeface="Calibri"/>
              </a:rPr>
              <a:t>communication </a:t>
            </a:r>
            <a:r>
              <a:rPr dirty="0" sz="2600" spc="-10" i="1">
                <a:latin typeface="Calibri"/>
                <a:cs typeface="Calibri"/>
              </a:rPr>
              <a:t>standard </a:t>
            </a:r>
            <a:r>
              <a:rPr dirty="0" sz="2600" spc="-5" i="1">
                <a:latin typeface="Calibri"/>
                <a:cs typeface="Calibri"/>
              </a:rPr>
              <a:t>(HCS) (29  CFR</a:t>
            </a:r>
            <a:r>
              <a:rPr dirty="0" sz="2600" spc="-50" i="1">
                <a:latin typeface="Calibri"/>
                <a:cs typeface="Calibri"/>
              </a:rPr>
              <a:t> </a:t>
            </a:r>
            <a:r>
              <a:rPr dirty="0" sz="2600" spc="-5" i="1">
                <a:latin typeface="Calibri"/>
                <a:cs typeface="Calibri"/>
              </a:rPr>
              <a:t>1910.1200).</a:t>
            </a:r>
            <a:endParaRPr sz="2600">
              <a:latin typeface="Calibri"/>
              <a:cs typeface="Calibri"/>
            </a:endParaRPr>
          </a:p>
          <a:p>
            <a:pPr marL="4465320" marR="140970" indent="-342900">
              <a:lnSpc>
                <a:spcPct val="90000"/>
              </a:lnSpc>
              <a:spcBef>
                <a:spcPts val="625"/>
              </a:spcBef>
              <a:buFont typeface="Arial"/>
              <a:buChar char="•"/>
              <a:tabLst>
                <a:tab pos="4464685" algn="l"/>
                <a:tab pos="4465320" algn="l"/>
              </a:tabLst>
            </a:pPr>
            <a:r>
              <a:rPr dirty="0" sz="2600" spc="-10" i="1">
                <a:latin typeface="Calibri"/>
                <a:cs typeface="Calibri"/>
              </a:rPr>
              <a:t>Ensure </a:t>
            </a:r>
            <a:r>
              <a:rPr dirty="0" sz="2600" i="1">
                <a:latin typeface="Calibri"/>
                <a:cs typeface="Calibri"/>
              </a:rPr>
              <a:t>that each </a:t>
            </a:r>
            <a:r>
              <a:rPr dirty="0" sz="2600" spc="-5" i="1">
                <a:latin typeface="Calibri"/>
                <a:cs typeface="Calibri"/>
              </a:rPr>
              <a:t>employee </a:t>
            </a:r>
            <a:r>
              <a:rPr dirty="0" sz="2600" i="1">
                <a:latin typeface="Calibri"/>
                <a:cs typeface="Calibri"/>
              </a:rPr>
              <a:t>has </a:t>
            </a:r>
            <a:r>
              <a:rPr dirty="0" sz="2600" spc="-10" b="1" i="1">
                <a:latin typeface="Calibri"/>
                <a:cs typeface="Calibri"/>
              </a:rPr>
              <a:t>access </a:t>
            </a:r>
            <a:r>
              <a:rPr dirty="0" sz="2600" spc="-20" b="1" i="1">
                <a:latin typeface="Calibri"/>
                <a:cs typeface="Calibri"/>
              </a:rPr>
              <a:t>to  </a:t>
            </a:r>
            <a:r>
              <a:rPr dirty="0" sz="2600" b="1" i="1">
                <a:latin typeface="Calibri"/>
                <a:cs typeface="Calibri"/>
              </a:rPr>
              <a:t>labels </a:t>
            </a:r>
            <a:r>
              <a:rPr dirty="0" sz="2600" i="1">
                <a:latin typeface="Calibri"/>
                <a:cs typeface="Calibri"/>
              </a:rPr>
              <a:t>on </a:t>
            </a:r>
            <a:r>
              <a:rPr dirty="0" sz="2600" spc="-10" i="1">
                <a:latin typeface="Calibri"/>
                <a:cs typeface="Calibri"/>
              </a:rPr>
              <a:t>containers </a:t>
            </a:r>
            <a:r>
              <a:rPr dirty="0" sz="2600" i="1">
                <a:latin typeface="Calibri"/>
                <a:cs typeface="Calibri"/>
              </a:rPr>
              <a:t>of </a:t>
            </a:r>
            <a:r>
              <a:rPr dirty="0" sz="2600" spc="-10" i="1">
                <a:latin typeface="Calibri"/>
                <a:cs typeface="Calibri"/>
              </a:rPr>
              <a:t>crystalline silica </a:t>
            </a:r>
            <a:r>
              <a:rPr dirty="0" sz="2600" b="1" i="1">
                <a:latin typeface="Calibri"/>
                <a:cs typeface="Calibri"/>
              </a:rPr>
              <a:t>and  </a:t>
            </a:r>
            <a:r>
              <a:rPr dirty="0" sz="2600" spc="-10" b="1" i="1">
                <a:latin typeface="Calibri"/>
                <a:cs typeface="Calibri"/>
              </a:rPr>
              <a:t>safety data </a:t>
            </a:r>
            <a:r>
              <a:rPr dirty="0" sz="2600" spc="-5" b="1" i="1">
                <a:latin typeface="Calibri"/>
                <a:cs typeface="Calibri"/>
              </a:rPr>
              <a:t>sheets</a:t>
            </a:r>
            <a:r>
              <a:rPr dirty="0" sz="2600" spc="-5" i="1">
                <a:latin typeface="Calibri"/>
                <a:cs typeface="Calibri"/>
              </a:rPr>
              <a:t>, </a:t>
            </a:r>
            <a:r>
              <a:rPr dirty="0" sz="2600" i="1">
                <a:latin typeface="Calibri"/>
                <a:cs typeface="Calibri"/>
              </a:rPr>
              <a:t>and is trained in  </a:t>
            </a:r>
            <a:r>
              <a:rPr dirty="0" sz="2600" spc="-10" i="1">
                <a:latin typeface="Calibri"/>
                <a:cs typeface="Calibri"/>
              </a:rPr>
              <a:t>accordance </a:t>
            </a:r>
            <a:r>
              <a:rPr dirty="0" sz="2600" i="1">
                <a:latin typeface="Calibri"/>
                <a:cs typeface="Calibri"/>
              </a:rPr>
              <a:t>with the </a:t>
            </a:r>
            <a:r>
              <a:rPr dirty="0" sz="2600" spc="-5" i="1">
                <a:latin typeface="Calibri"/>
                <a:cs typeface="Calibri"/>
              </a:rPr>
              <a:t>provisions of HCS and  </a:t>
            </a:r>
            <a:r>
              <a:rPr dirty="0" sz="2600" spc="-20">
                <a:latin typeface="Calibri"/>
                <a:cs typeface="Calibri"/>
              </a:rPr>
              <a:t>Part </a:t>
            </a:r>
            <a:r>
              <a:rPr dirty="0" sz="2600">
                <a:latin typeface="Calibri"/>
                <a:cs typeface="Calibri"/>
              </a:rPr>
              <a:t>590 or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690.</a:t>
            </a:r>
            <a:endParaRPr sz="2600">
              <a:latin typeface="Calibri"/>
              <a:cs typeface="Calibri"/>
            </a:endParaRPr>
          </a:p>
          <a:p>
            <a:pPr marL="4465320" marR="5080" indent="-342900">
              <a:lnSpc>
                <a:spcPts val="2810"/>
              </a:lnSpc>
              <a:spcBef>
                <a:spcPts val="665"/>
              </a:spcBef>
              <a:buFont typeface="Arial"/>
              <a:buChar char="•"/>
              <a:tabLst>
                <a:tab pos="4464685" algn="l"/>
                <a:tab pos="4465320" algn="l"/>
                <a:tab pos="6579870" algn="l"/>
              </a:tabLst>
            </a:pPr>
            <a:r>
              <a:rPr dirty="0" sz="2600" spc="-10" i="1">
                <a:latin typeface="Calibri"/>
                <a:cs typeface="Calibri"/>
              </a:rPr>
              <a:t>Ensure </a:t>
            </a:r>
            <a:r>
              <a:rPr dirty="0" sz="2600" i="1">
                <a:latin typeface="Calibri"/>
                <a:cs typeface="Calibri"/>
              </a:rPr>
              <a:t>that </a:t>
            </a:r>
            <a:r>
              <a:rPr dirty="0" sz="2600" spc="-5" i="1">
                <a:latin typeface="Calibri"/>
                <a:cs typeface="Calibri"/>
              </a:rPr>
              <a:t>at least </a:t>
            </a:r>
            <a:r>
              <a:rPr dirty="0" sz="2600" i="1">
                <a:latin typeface="Calibri"/>
                <a:cs typeface="Calibri"/>
              </a:rPr>
              <a:t>the </a:t>
            </a:r>
            <a:r>
              <a:rPr dirty="0" sz="2600" spc="-10" i="1">
                <a:latin typeface="Calibri"/>
                <a:cs typeface="Calibri"/>
              </a:rPr>
              <a:t>following hazards  </a:t>
            </a:r>
            <a:r>
              <a:rPr dirty="0" sz="2600" spc="-5" i="1">
                <a:latin typeface="Calibri"/>
                <a:cs typeface="Calibri"/>
              </a:rPr>
              <a:t>are</a:t>
            </a:r>
            <a:r>
              <a:rPr dirty="0" sz="2600" spc="-15" i="1">
                <a:latin typeface="Calibri"/>
                <a:cs typeface="Calibri"/>
              </a:rPr>
              <a:t> </a:t>
            </a:r>
            <a:r>
              <a:rPr dirty="0" sz="2600" spc="-5" i="1">
                <a:latin typeface="Calibri"/>
                <a:cs typeface="Calibri"/>
              </a:rPr>
              <a:t>addressed:	</a:t>
            </a:r>
            <a:r>
              <a:rPr dirty="0" sz="2600" spc="-35" i="1">
                <a:latin typeface="Calibri"/>
                <a:cs typeface="Calibri"/>
              </a:rPr>
              <a:t>cancer, </a:t>
            </a:r>
            <a:r>
              <a:rPr dirty="0" sz="2600" i="1">
                <a:latin typeface="Calibri"/>
                <a:cs typeface="Calibri"/>
              </a:rPr>
              <a:t>lung</a:t>
            </a:r>
            <a:r>
              <a:rPr dirty="0" sz="2600" spc="-30" i="1">
                <a:latin typeface="Calibri"/>
                <a:cs typeface="Calibri"/>
              </a:rPr>
              <a:t> </a:t>
            </a:r>
            <a:r>
              <a:rPr dirty="0" sz="2600" spc="-5" i="1">
                <a:latin typeface="Calibri"/>
                <a:cs typeface="Calibri"/>
              </a:rPr>
              <a:t>effects,</a:t>
            </a:r>
            <a:r>
              <a:rPr dirty="0" sz="2600" spc="-40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immune </a:t>
            </a:r>
            <a:r>
              <a:rPr dirty="0" sz="2600" i="1">
                <a:latin typeface="Calibri"/>
                <a:cs typeface="Calibri"/>
              </a:rPr>
              <a:t> </a:t>
            </a:r>
            <a:r>
              <a:rPr dirty="0" sz="2600" spc="-20" i="1">
                <a:latin typeface="Calibri"/>
                <a:cs typeface="Calibri"/>
              </a:rPr>
              <a:t>system </a:t>
            </a:r>
            <a:r>
              <a:rPr dirty="0" sz="2600" spc="-10" i="1">
                <a:latin typeface="Calibri"/>
                <a:cs typeface="Calibri"/>
              </a:rPr>
              <a:t>effects, </a:t>
            </a:r>
            <a:r>
              <a:rPr dirty="0" sz="2600" i="1">
                <a:latin typeface="Calibri"/>
                <a:cs typeface="Calibri"/>
              </a:rPr>
              <a:t>and kidney</a:t>
            </a:r>
            <a:r>
              <a:rPr dirty="0" sz="2600" spc="-75" i="1">
                <a:latin typeface="Calibri"/>
                <a:cs typeface="Calibri"/>
              </a:rPr>
              <a:t> </a:t>
            </a:r>
            <a:r>
              <a:rPr dirty="0" sz="2600" spc="-5" i="1">
                <a:latin typeface="Calibri"/>
                <a:cs typeface="Calibri"/>
              </a:rPr>
              <a:t>effects.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7804" y="1552917"/>
            <a:ext cx="4305300" cy="430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2875" y="1748027"/>
            <a:ext cx="3735324" cy="3735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25" y="461898"/>
            <a:ext cx="57524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MIOSHA </a:t>
            </a:r>
            <a:r>
              <a:rPr dirty="0" spc="-10"/>
              <a:t>Silica</a:t>
            </a:r>
            <a:r>
              <a:rPr dirty="0" spc="-75"/>
              <a:t> </a:t>
            </a:r>
            <a:r>
              <a:rPr dirty="0" spc="-10"/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5117" y="1527175"/>
            <a:ext cx="4999355" cy="426910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 b="1">
                <a:latin typeface="Calibri"/>
                <a:cs typeface="Calibri"/>
              </a:rPr>
              <a:t>Address </a:t>
            </a:r>
            <a:r>
              <a:rPr dirty="0" sz="3000" spc="-15" b="1">
                <a:latin typeface="Calibri"/>
                <a:cs typeface="Calibri"/>
              </a:rPr>
              <a:t>respirable crystalline  </a:t>
            </a:r>
            <a:r>
              <a:rPr dirty="0" sz="3000" spc="-5" b="1">
                <a:latin typeface="Calibri"/>
                <a:cs typeface="Calibri"/>
              </a:rPr>
              <a:t>silica</a:t>
            </a:r>
            <a:r>
              <a:rPr dirty="0" sz="3000" spc="-65" b="1">
                <a:latin typeface="Calibri"/>
                <a:cs typeface="Calibri"/>
              </a:rPr>
              <a:t> </a:t>
            </a:r>
            <a:r>
              <a:rPr dirty="0" sz="3000" spc="-15" b="1">
                <a:latin typeface="Calibri"/>
                <a:cs typeface="Calibri"/>
              </a:rPr>
              <a:t>exposures</a:t>
            </a:r>
            <a:r>
              <a:rPr dirty="0" sz="3000" spc="-15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40" b="1">
                <a:latin typeface="Calibri"/>
                <a:cs typeface="Calibri"/>
              </a:rPr>
              <a:t>Two </a:t>
            </a:r>
            <a:r>
              <a:rPr dirty="0" sz="3000" spc="-15" b="1">
                <a:latin typeface="Calibri"/>
                <a:cs typeface="Calibri"/>
              </a:rPr>
              <a:t>standards </a:t>
            </a:r>
            <a:r>
              <a:rPr dirty="0" sz="3000">
                <a:latin typeface="Calibri"/>
                <a:cs typeface="Calibri"/>
              </a:rPr>
              <a:t>in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Michigan:</a:t>
            </a:r>
            <a:endParaRPr sz="3000">
              <a:latin typeface="Calibri"/>
              <a:cs typeface="Calibri"/>
            </a:endParaRPr>
          </a:p>
          <a:p>
            <a:pPr lvl="1" marL="756285" indent="-286385">
              <a:lnSpc>
                <a:spcPts val="281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>
                <a:latin typeface="Calibri"/>
                <a:cs typeface="Calibri"/>
              </a:rPr>
              <a:t>MIOSHA </a:t>
            </a:r>
            <a:r>
              <a:rPr dirty="0" sz="2600" spc="-20">
                <a:latin typeface="Calibri"/>
                <a:cs typeface="Calibri"/>
              </a:rPr>
              <a:t>Part </a:t>
            </a:r>
            <a:r>
              <a:rPr dirty="0" sz="2600">
                <a:latin typeface="Calibri"/>
                <a:cs typeface="Calibri"/>
              </a:rPr>
              <a:t>590, </a:t>
            </a:r>
            <a:r>
              <a:rPr dirty="0" sz="2600" spc="-10">
                <a:latin typeface="Calibri"/>
                <a:cs typeface="Calibri"/>
              </a:rPr>
              <a:t>Silica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810"/>
              </a:lnSpc>
            </a:pP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General</a:t>
            </a:r>
            <a:r>
              <a:rPr dirty="0" sz="26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Industry</a:t>
            </a:r>
            <a:r>
              <a:rPr dirty="0" sz="2600" spc="-5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lvl="1" marL="756285" indent="-286385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dirty="0" sz="2600">
                <a:latin typeface="Calibri"/>
                <a:cs typeface="Calibri"/>
              </a:rPr>
              <a:t>MIOSHA </a:t>
            </a:r>
            <a:r>
              <a:rPr dirty="0" sz="2600" spc="-20">
                <a:latin typeface="Calibri"/>
                <a:cs typeface="Calibri"/>
              </a:rPr>
              <a:t>Part </a:t>
            </a:r>
            <a:r>
              <a:rPr dirty="0" sz="2600">
                <a:latin typeface="Calibri"/>
                <a:cs typeface="Calibri"/>
              </a:rPr>
              <a:t>690, </a:t>
            </a:r>
            <a:r>
              <a:rPr dirty="0" sz="2600" spc="-10">
                <a:latin typeface="Calibri"/>
                <a:cs typeface="Calibri"/>
              </a:rPr>
              <a:t>Silica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810"/>
              </a:lnSpc>
            </a:pPr>
            <a:r>
              <a:rPr dirty="0" sz="2600" spc="-5" b="1">
                <a:solidFill>
                  <a:srgbClr val="0000FF"/>
                </a:solidFill>
                <a:latin typeface="Calibri"/>
                <a:cs typeface="Calibri"/>
              </a:rPr>
              <a:t>Construction</a:t>
            </a:r>
            <a:r>
              <a:rPr dirty="0" sz="2600" spc="-5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lvl="1" marL="756285" marR="79375" indent="-286385">
              <a:lnSpc>
                <a:spcPct val="80000"/>
              </a:lnSpc>
              <a:spcBef>
                <a:spcPts val="63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>
                <a:latin typeface="Calibri"/>
                <a:cs typeface="Calibri"/>
              </a:rPr>
              <a:t>Maritime industry is</a:t>
            </a:r>
            <a:r>
              <a:rPr dirty="0" sz="2600" spc="-1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addressed  </a:t>
            </a:r>
            <a:r>
              <a:rPr dirty="0" sz="2600" spc="-10">
                <a:latin typeface="Calibri"/>
                <a:cs typeface="Calibri"/>
              </a:rPr>
              <a:t>by </a:t>
            </a:r>
            <a:r>
              <a:rPr dirty="0" sz="2600" spc="-15">
                <a:latin typeface="Calibri"/>
                <a:cs typeface="Calibri"/>
              </a:rPr>
              <a:t>federal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OSHA.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322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 b="1">
                <a:latin typeface="Calibri"/>
                <a:cs typeface="Calibri"/>
              </a:rPr>
              <a:t>Adopts </a:t>
            </a:r>
            <a:r>
              <a:rPr dirty="0" sz="3000" b="1">
                <a:latin typeface="Calibri"/>
                <a:cs typeface="Calibri"/>
              </a:rPr>
              <a:t>the </a:t>
            </a:r>
            <a:r>
              <a:rPr dirty="0" sz="3000" spc="-20" b="1">
                <a:latin typeface="Calibri"/>
                <a:cs typeface="Calibri"/>
              </a:rPr>
              <a:t>federal</a:t>
            </a:r>
            <a:r>
              <a:rPr dirty="0" sz="3000" spc="-60" b="1">
                <a:latin typeface="Calibri"/>
                <a:cs typeface="Calibri"/>
              </a:rPr>
              <a:t> </a:t>
            </a:r>
            <a:r>
              <a:rPr dirty="0" sz="3000" spc="-5" b="1">
                <a:latin typeface="Calibri"/>
                <a:cs typeface="Calibri"/>
              </a:rPr>
              <a:t>OSHA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dirty="0" sz="3000" spc="-15" b="1">
                <a:latin typeface="Calibri"/>
                <a:cs typeface="Calibri"/>
              </a:rPr>
              <a:t>requirements </a:t>
            </a:r>
            <a:r>
              <a:rPr dirty="0" sz="3000" spc="-10">
                <a:latin typeface="Calibri"/>
                <a:cs typeface="Calibri"/>
              </a:rPr>
              <a:t>by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reference.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9444" y="1405127"/>
            <a:ext cx="5972555" cy="426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14515" y="1600200"/>
            <a:ext cx="5410199" cy="3691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22135" y="1901951"/>
            <a:ext cx="2783205" cy="8324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6670" rIns="0" bIns="0" rtlCol="0" vert="horz">
            <a:spAutoFit/>
          </a:bodyPr>
          <a:lstStyle/>
          <a:p>
            <a:pPr marL="384175" marR="83185" indent="421640">
              <a:lnSpc>
                <a:spcPct val="100000"/>
              </a:lnSpc>
              <a:spcBef>
                <a:spcPts val="210"/>
              </a:spcBef>
            </a:pPr>
            <a:r>
              <a:rPr dirty="0" sz="2400" spc="-5">
                <a:latin typeface="Calibri"/>
                <a:cs typeface="Calibri"/>
              </a:rPr>
              <a:t>Close-up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photo  detail </a:t>
            </a:r>
            <a:r>
              <a:rPr dirty="0" sz="2400" spc="-5">
                <a:latin typeface="Calibri"/>
                <a:cs typeface="Calibri"/>
              </a:rPr>
              <a:t>of fine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silica.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0257" y="6587743"/>
            <a:ext cx="1282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104051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Communication </a:t>
            </a:r>
            <a:r>
              <a:rPr dirty="0"/>
              <a:t>of </a:t>
            </a:r>
            <a:r>
              <a:rPr dirty="0" spc="-5"/>
              <a:t>Silica </a:t>
            </a:r>
            <a:r>
              <a:rPr dirty="0" spc="-15"/>
              <a:t>Hazards </a:t>
            </a:r>
            <a:r>
              <a:rPr dirty="0"/>
              <a:t>–</a:t>
            </a:r>
            <a:r>
              <a:rPr dirty="0" spc="-135"/>
              <a:t> </a:t>
            </a:r>
            <a:r>
              <a:rPr dirty="0" spc="-45"/>
              <a:t>Info/Train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05233" y="6587743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8194" y="662303"/>
            <a:ext cx="10504170" cy="5872480"/>
          </a:xfrm>
          <a:prstGeom prst="rect">
            <a:avLst/>
          </a:prstGeom>
        </p:spPr>
        <p:txBody>
          <a:bodyPr wrap="square" lIns="0" tIns="250190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97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25">
                <a:solidFill>
                  <a:srgbClr val="FF0000"/>
                </a:solidFill>
                <a:latin typeface="Calibri"/>
                <a:cs typeface="Calibri"/>
              </a:rPr>
              <a:t>(j)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(i)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dirty="0" sz="3000" spc="-15">
                <a:latin typeface="Calibri"/>
                <a:cs typeface="Calibri"/>
              </a:rPr>
              <a:t>Each </a:t>
            </a:r>
            <a:r>
              <a:rPr dirty="0" sz="3000" spc="-10">
                <a:latin typeface="Calibri"/>
                <a:cs typeface="Calibri"/>
              </a:rPr>
              <a:t>employee </a:t>
            </a:r>
            <a:r>
              <a:rPr dirty="0" sz="3000" spc="-5">
                <a:latin typeface="Calibri"/>
                <a:cs typeface="Calibri"/>
              </a:rPr>
              <a:t>shall </a:t>
            </a:r>
            <a:r>
              <a:rPr dirty="0" sz="3000" spc="-20">
                <a:latin typeface="Calibri"/>
                <a:cs typeface="Calibri"/>
              </a:rPr>
              <a:t>demonstrate </a:t>
            </a:r>
            <a:r>
              <a:rPr dirty="0" sz="3000" spc="-10">
                <a:latin typeface="Calibri"/>
                <a:cs typeface="Calibri"/>
              </a:rPr>
              <a:t>knowledge </a:t>
            </a:r>
            <a:r>
              <a:rPr dirty="0" sz="3000" spc="-5">
                <a:latin typeface="Calibri"/>
                <a:cs typeface="Calibri"/>
              </a:rPr>
              <a:t>and </a:t>
            </a:r>
            <a:r>
              <a:rPr dirty="0" sz="3000" spc="-15">
                <a:latin typeface="Calibri"/>
                <a:cs typeface="Calibri"/>
              </a:rPr>
              <a:t>understanding</a:t>
            </a:r>
            <a:r>
              <a:rPr dirty="0" sz="3000" spc="1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of:</a:t>
            </a:r>
            <a:endParaRPr sz="3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b="1">
                <a:latin typeface="Calibri"/>
                <a:cs typeface="Calibri"/>
              </a:rPr>
              <a:t>Health </a:t>
            </a:r>
            <a:r>
              <a:rPr dirty="0" sz="2600" spc="-15" b="1">
                <a:latin typeface="Calibri"/>
                <a:cs typeface="Calibri"/>
              </a:rPr>
              <a:t>hazards </a:t>
            </a:r>
            <a:r>
              <a:rPr dirty="0" sz="2600" spc="-10">
                <a:latin typeface="Calibri"/>
                <a:cs typeface="Calibri"/>
              </a:rPr>
              <a:t>associated </a:t>
            </a:r>
            <a:r>
              <a:rPr dirty="0" sz="2600">
                <a:latin typeface="Calibri"/>
                <a:cs typeface="Calibri"/>
              </a:rPr>
              <a:t>with </a:t>
            </a:r>
            <a:r>
              <a:rPr dirty="0" sz="2600" spc="-10">
                <a:latin typeface="Calibri"/>
                <a:cs typeface="Calibri"/>
              </a:rPr>
              <a:t>exposure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 spc="-10">
                <a:latin typeface="Calibri"/>
                <a:cs typeface="Calibri"/>
              </a:rPr>
              <a:t>respirable crystalline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silica;</a:t>
            </a:r>
            <a:endParaRPr sz="26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5">
                <a:latin typeface="Calibri"/>
                <a:cs typeface="Calibri"/>
              </a:rPr>
              <a:t>Specific </a:t>
            </a:r>
            <a:r>
              <a:rPr dirty="0" sz="2600" spc="-10" b="1">
                <a:latin typeface="Calibri"/>
                <a:cs typeface="Calibri"/>
              </a:rPr>
              <a:t>tasks </a:t>
            </a:r>
            <a:r>
              <a:rPr dirty="0" sz="2600" b="1">
                <a:latin typeface="Calibri"/>
                <a:cs typeface="Calibri"/>
              </a:rPr>
              <a:t>in </a:t>
            </a:r>
            <a:r>
              <a:rPr dirty="0" sz="2600" spc="-5" b="1">
                <a:latin typeface="Calibri"/>
                <a:cs typeface="Calibri"/>
              </a:rPr>
              <a:t>the workplace </a:t>
            </a:r>
            <a:r>
              <a:rPr dirty="0" sz="2600" spc="-5">
                <a:latin typeface="Calibri"/>
                <a:cs typeface="Calibri"/>
              </a:rPr>
              <a:t>that </a:t>
            </a:r>
            <a:r>
              <a:rPr dirty="0" sz="2600" spc="-10">
                <a:latin typeface="Calibri"/>
                <a:cs typeface="Calibri"/>
              </a:rPr>
              <a:t>could result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15">
                <a:latin typeface="Calibri"/>
                <a:cs typeface="Calibri"/>
              </a:rPr>
              <a:t>exposure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to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dirty="0" sz="2600" spc="-10">
                <a:latin typeface="Calibri"/>
                <a:cs typeface="Calibri"/>
              </a:rPr>
              <a:t>respirable crystalline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silica;</a:t>
            </a:r>
            <a:endParaRPr sz="2600">
              <a:latin typeface="Calibri"/>
              <a:cs typeface="Calibri"/>
            </a:endParaRPr>
          </a:p>
          <a:p>
            <a:pPr marL="756285" marR="5080" indent="-28638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5">
                <a:latin typeface="Calibri"/>
                <a:cs typeface="Calibri"/>
              </a:rPr>
              <a:t>Specific </a:t>
            </a:r>
            <a:r>
              <a:rPr dirty="0" sz="2600" spc="-5" b="1">
                <a:latin typeface="Calibri"/>
                <a:cs typeface="Calibri"/>
              </a:rPr>
              <a:t>measures the </a:t>
            </a:r>
            <a:r>
              <a:rPr dirty="0" sz="2600" spc="-10" b="1">
                <a:latin typeface="Calibri"/>
                <a:cs typeface="Calibri"/>
              </a:rPr>
              <a:t>employer </a:t>
            </a:r>
            <a:r>
              <a:rPr dirty="0" sz="2600" spc="-5" b="1">
                <a:latin typeface="Calibri"/>
                <a:cs typeface="Calibri"/>
              </a:rPr>
              <a:t>has </a:t>
            </a:r>
            <a:r>
              <a:rPr dirty="0" sz="2600" spc="-10" b="1">
                <a:latin typeface="Calibri"/>
                <a:cs typeface="Calibri"/>
              </a:rPr>
              <a:t>implemented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 spc="-10">
                <a:latin typeface="Calibri"/>
                <a:cs typeface="Calibri"/>
              </a:rPr>
              <a:t>protect </a:t>
            </a:r>
            <a:r>
              <a:rPr dirty="0" sz="2600" spc="-5">
                <a:latin typeface="Calibri"/>
                <a:cs typeface="Calibri"/>
              </a:rPr>
              <a:t>employees  </a:t>
            </a:r>
            <a:r>
              <a:rPr dirty="0" sz="2600" spc="-10">
                <a:latin typeface="Calibri"/>
                <a:cs typeface="Calibri"/>
              </a:rPr>
              <a:t>from </a:t>
            </a:r>
            <a:r>
              <a:rPr dirty="0" sz="2600" spc="-15">
                <a:latin typeface="Calibri"/>
                <a:cs typeface="Calibri"/>
              </a:rPr>
              <a:t>exposure </a:t>
            </a:r>
            <a:r>
              <a:rPr dirty="0" sz="2600" spc="-10">
                <a:latin typeface="Calibri"/>
                <a:cs typeface="Calibri"/>
              </a:rPr>
              <a:t>to respirable crystalline silica, </a:t>
            </a:r>
            <a:r>
              <a:rPr dirty="0" sz="2600">
                <a:latin typeface="Calibri"/>
                <a:cs typeface="Calibri"/>
              </a:rPr>
              <a:t>including engineering  </a:t>
            </a:r>
            <a:r>
              <a:rPr dirty="0" sz="2600" spc="-15">
                <a:latin typeface="Calibri"/>
                <a:cs typeface="Calibri"/>
              </a:rPr>
              <a:t>controls, </a:t>
            </a:r>
            <a:r>
              <a:rPr dirty="0" sz="2600" spc="-10">
                <a:latin typeface="Calibri"/>
                <a:cs typeface="Calibri"/>
              </a:rPr>
              <a:t>work </a:t>
            </a:r>
            <a:r>
              <a:rPr dirty="0" sz="2600" spc="-5">
                <a:latin typeface="Calibri"/>
                <a:cs typeface="Calibri"/>
              </a:rPr>
              <a:t>practices, and </a:t>
            </a:r>
            <a:r>
              <a:rPr dirty="0" sz="2600" spc="-20">
                <a:latin typeface="Calibri"/>
                <a:cs typeface="Calibri"/>
              </a:rPr>
              <a:t>respirators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 spc="-5">
                <a:latin typeface="Calibri"/>
                <a:cs typeface="Calibri"/>
              </a:rPr>
              <a:t>be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used;</a:t>
            </a:r>
            <a:endParaRPr sz="26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15" b="1">
                <a:latin typeface="Calibri"/>
                <a:cs typeface="Calibri"/>
              </a:rPr>
              <a:t>Contents </a:t>
            </a:r>
            <a:r>
              <a:rPr dirty="0" sz="2600" b="1">
                <a:latin typeface="Calibri"/>
                <a:cs typeface="Calibri"/>
              </a:rPr>
              <a:t>of MIOSHA </a:t>
            </a:r>
            <a:r>
              <a:rPr dirty="0" sz="2600" spc="-10" b="1">
                <a:latin typeface="Calibri"/>
                <a:cs typeface="Calibri"/>
              </a:rPr>
              <a:t>Part </a:t>
            </a:r>
            <a:r>
              <a:rPr dirty="0" sz="2600" b="1">
                <a:latin typeface="Calibri"/>
                <a:cs typeface="Calibri"/>
              </a:rPr>
              <a:t>590 or </a:t>
            </a:r>
            <a:r>
              <a:rPr dirty="0" sz="2600" spc="-10" b="1">
                <a:latin typeface="Calibri"/>
                <a:cs typeface="Calibri"/>
              </a:rPr>
              <a:t>Part </a:t>
            </a:r>
            <a:r>
              <a:rPr dirty="0" sz="2600" b="1">
                <a:latin typeface="Calibri"/>
                <a:cs typeface="Calibri"/>
              </a:rPr>
              <a:t>690</a:t>
            </a:r>
            <a:r>
              <a:rPr dirty="0" sz="2600">
                <a:latin typeface="Calibri"/>
                <a:cs typeface="Calibri"/>
              </a:rPr>
              <a:t>, </a:t>
            </a:r>
            <a:r>
              <a:rPr dirty="0" sz="2600" spc="-5">
                <a:latin typeface="Calibri"/>
                <a:cs typeface="Calibri"/>
              </a:rPr>
              <a:t>as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appropriate;</a:t>
            </a:r>
            <a:endParaRPr sz="2600">
              <a:latin typeface="Calibri"/>
              <a:cs typeface="Calibri"/>
            </a:endParaRPr>
          </a:p>
          <a:p>
            <a:pPr marL="756285" marR="78105" indent="-28638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5" b="1">
                <a:latin typeface="Calibri"/>
                <a:cs typeface="Calibri"/>
              </a:rPr>
              <a:t>Identity </a:t>
            </a:r>
            <a:r>
              <a:rPr dirty="0" sz="2600" b="1">
                <a:latin typeface="Calibri"/>
                <a:cs typeface="Calibri"/>
              </a:rPr>
              <a:t>of </a:t>
            </a:r>
            <a:r>
              <a:rPr dirty="0" sz="2600" spc="-5" b="1">
                <a:latin typeface="Calibri"/>
                <a:cs typeface="Calibri"/>
              </a:rPr>
              <a:t>the </a:t>
            </a:r>
            <a:r>
              <a:rPr dirty="0" sz="2600" spc="-15" b="1">
                <a:latin typeface="Calibri"/>
                <a:cs typeface="Calibri"/>
              </a:rPr>
              <a:t>competent </a:t>
            </a:r>
            <a:r>
              <a:rPr dirty="0" sz="2600" spc="-10" b="1">
                <a:latin typeface="Calibri"/>
                <a:cs typeface="Calibri"/>
              </a:rPr>
              <a:t>person </a:t>
            </a:r>
            <a:r>
              <a:rPr dirty="0" sz="2600" spc="-10">
                <a:latin typeface="Calibri"/>
                <a:cs typeface="Calibri"/>
              </a:rPr>
              <a:t>designated by </a:t>
            </a:r>
            <a:r>
              <a:rPr dirty="0" sz="2600">
                <a:latin typeface="Calibri"/>
                <a:cs typeface="Calibri"/>
              </a:rPr>
              <a:t>the </a:t>
            </a:r>
            <a:r>
              <a:rPr dirty="0" sz="2600" spc="-10">
                <a:latin typeface="Calibri"/>
                <a:cs typeface="Calibri"/>
              </a:rPr>
              <a:t>employer </a:t>
            </a:r>
            <a:r>
              <a:rPr dirty="0" sz="2600" spc="-15">
                <a:latin typeface="Calibri"/>
                <a:cs typeface="Calibri"/>
              </a:rPr>
              <a:t>(</a:t>
            </a:r>
            <a:r>
              <a:rPr dirty="0" sz="2600" spc="-15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2600">
                <a:solidFill>
                  <a:srgbClr val="0000FF"/>
                </a:solidFill>
                <a:latin typeface="Calibri"/>
                <a:cs typeface="Calibri"/>
              </a:rPr>
              <a:t>690  </a:t>
            </a:r>
            <a:r>
              <a:rPr dirty="0" sz="2600" spc="-5">
                <a:solidFill>
                  <a:srgbClr val="0000FF"/>
                </a:solidFill>
                <a:latin typeface="Calibri"/>
                <a:cs typeface="Calibri"/>
              </a:rPr>
              <a:t>only</a:t>
            </a:r>
            <a:r>
              <a:rPr dirty="0" sz="2600" spc="-5">
                <a:latin typeface="Calibri"/>
                <a:cs typeface="Calibri"/>
              </a:rPr>
              <a:t>);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5" b="1">
                <a:latin typeface="Calibri"/>
                <a:cs typeface="Calibri"/>
              </a:rPr>
              <a:t>Purpose and </a:t>
            </a:r>
            <a:r>
              <a:rPr dirty="0" sz="2600" b="1">
                <a:latin typeface="Calibri"/>
                <a:cs typeface="Calibri"/>
              </a:rPr>
              <a:t>a </a:t>
            </a:r>
            <a:r>
              <a:rPr dirty="0" sz="2600" spc="-5" b="1">
                <a:latin typeface="Calibri"/>
                <a:cs typeface="Calibri"/>
              </a:rPr>
              <a:t>description </a:t>
            </a:r>
            <a:r>
              <a:rPr dirty="0" sz="2600" b="1">
                <a:latin typeface="Calibri"/>
                <a:cs typeface="Calibri"/>
              </a:rPr>
              <a:t>of </a:t>
            </a:r>
            <a:r>
              <a:rPr dirty="0" sz="2600" spc="-5" b="1">
                <a:latin typeface="Calibri"/>
                <a:cs typeface="Calibri"/>
              </a:rPr>
              <a:t>the medical surveillance</a:t>
            </a:r>
            <a:r>
              <a:rPr dirty="0" sz="2600" spc="60" b="1">
                <a:latin typeface="Calibri"/>
                <a:cs typeface="Calibri"/>
              </a:rPr>
              <a:t> </a:t>
            </a:r>
            <a:r>
              <a:rPr dirty="0" sz="2600" spc="-10" b="1">
                <a:latin typeface="Calibri"/>
                <a:cs typeface="Calibri"/>
              </a:rPr>
              <a:t>program</a:t>
            </a:r>
            <a:r>
              <a:rPr dirty="0" sz="2600" spc="-1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8844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Communication </a:t>
            </a:r>
            <a:r>
              <a:rPr dirty="0"/>
              <a:t>of </a:t>
            </a:r>
            <a:r>
              <a:rPr dirty="0" spc="-5"/>
              <a:t>Silica </a:t>
            </a:r>
            <a:r>
              <a:rPr dirty="0" spc="-15"/>
              <a:t>Hazards </a:t>
            </a:r>
            <a:r>
              <a:rPr dirty="0"/>
              <a:t>–</a:t>
            </a:r>
            <a:r>
              <a:rPr dirty="0" spc="-150"/>
              <a:t> </a:t>
            </a:r>
            <a:r>
              <a:rPr dirty="0" spc="-10"/>
              <a:t>Signage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5625" y="700571"/>
            <a:ext cx="8145780" cy="1464310"/>
          </a:xfrm>
          <a:prstGeom prst="rect">
            <a:avLst/>
          </a:prstGeom>
        </p:spPr>
        <p:txBody>
          <a:bodyPr wrap="square" lIns="0" tIns="2114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</a:t>
            </a:r>
            <a:r>
              <a:rPr dirty="0" sz="32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25">
                <a:solidFill>
                  <a:srgbClr val="FF0000"/>
                </a:solidFill>
                <a:latin typeface="Calibri"/>
                <a:cs typeface="Calibri"/>
              </a:rPr>
              <a:t>(j)</a:t>
            </a:r>
            <a:endParaRPr sz="3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10"/>
              </a:spcBef>
            </a:pPr>
            <a:r>
              <a:rPr dirty="0" sz="3500" b="1" u="heavy">
                <a:latin typeface="Calibri"/>
                <a:cs typeface="Calibri"/>
              </a:rPr>
              <a:t>SIGN</a:t>
            </a:r>
            <a:r>
              <a:rPr dirty="0" sz="3500" spc="-45" b="1" u="heavy">
                <a:latin typeface="Calibri"/>
                <a:cs typeface="Calibri"/>
              </a:rPr>
              <a:t>A</a:t>
            </a:r>
            <a:r>
              <a:rPr dirty="0" sz="3500" spc="-5" b="1" u="heavy">
                <a:latin typeface="Calibri"/>
                <a:cs typeface="Calibri"/>
              </a:rPr>
              <a:t>GE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346" y="2824352"/>
            <a:ext cx="636143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latin typeface="Calibri"/>
                <a:cs typeface="Calibri"/>
              </a:rPr>
              <a:t>Post </a:t>
            </a:r>
            <a:r>
              <a:rPr dirty="0" sz="3200" spc="-5">
                <a:latin typeface="Calibri"/>
                <a:cs typeface="Calibri"/>
              </a:rPr>
              <a:t>signs </a:t>
            </a:r>
            <a:r>
              <a:rPr dirty="0" sz="3200" spc="-15">
                <a:latin typeface="Calibri"/>
                <a:cs typeface="Calibri"/>
              </a:rPr>
              <a:t>at </a:t>
            </a:r>
            <a:r>
              <a:rPr dirty="0" sz="3200" spc="-5">
                <a:latin typeface="Calibri"/>
                <a:cs typeface="Calibri"/>
              </a:rPr>
              <a:t>all </a:t>
            </a:r>
            <a:r>
              <a:rPr dirty="0" sz="3200" spc="-15">
                <a:latin typeface="Calibri"/>
                <a:cs typeface="Calibri"/>
              </a:rPr>
              <a:t>entrances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 spc="-15">
                <a:latin typeface="Calibri"/>
                <a:cs typeface="Calibri"/>
              </a:rPr>
              <a:t>regulated  </a:t>
            </a:r>
            <a:r>
              <a:rPr dirty="0" sz="3200" spc="-10">
                <a:latin typeface="Calibri"/>
                <a:cs typeface="Calibri"/>
              </a:rPr>
              <a:t>areas that </a:t>
            </a:r>
            <a:r>
              <a:rPr dirty="0" sz="3200" spc="-15">
                <a:latin typeface="Calibri"/>
                <a:cs typeface="Calibri"/>
              </a:rPr>
              <a:t>contain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15">
                <a:latin typeface="Calibri"/>
                <a:cs typeface="Calibri"/>
              </a:rPr>
              <a:t>information  </a:t>
            </a:r>
            <a:r>
              <a:rPr dirty="0" sz="3200" spc="-10">
                <a:latin typeface="Calibri"/>
                <a:cs typeface="Calibri"/>
              </a:rPr>
              <a:t>identified </a:t>
            </a:r>
            <a:r>
              <a:rPr dirty="0" sz="3200">
                <a:latin typeface="Calibri"/>
                <a:cs typeface="Calibri"/>
              </a:rPr>
              <a:t>on </a:t>
            </a:r>
            <a:r>
              <a:rPr dirty="0" sz="3200" spc="-5">
                <a:latin typeface="Calibri"/>
                <a:cs typeface="Calibri"/>
              </a:rPr>
              <a:t>this</a:t>
            </a:r>
            <a:r>
              <a:rPr dirty="0" sz="3200" spc="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slide.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492" y="1552955"/>
            <a:ext cx="5346192" cy="4009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1563" y="1748027"/>
            <a:ext cx="4776216" cy="3439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98347" y="5348732"/>
            <a:ext cx="36239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6F2F9F"/>
                </a:solidFill>
                <a:latin typeface="Calibri"/>
                <a:cs typeface="Calibri"/>
              </a:rPr>
              <a:t>NOTE</a:t>
            </a:r>
            <a:r>
              <a:rPr dirty="0" sz="2400" spc="-15">
                <a:solidFill>
                  <a:srgbClr val="6F2F9F"/>
                </a:solidFill>
                <a:latin typeface="Calibri"/>
                <a:cs typeface="Calibri"/>
              </a:rPr>
              <a:t>: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This sign is only 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required by </a:t>
            </a:r>
            <a:r>
              <a:rPr dirty="0" sz="2400" spc="-20">
                <a:solidFill>
                  <a:srgbClr val="6F2F9F"/>
                </a:solidFill>
                <a:latin typeface="Calibri"/>
                <a:cs typeface="Calibri"/>
              </a:rPr>
              <a:t>Part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590;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it is</a:t>
            </a:r>
            <a:r>
              <a:rPr dirty="0" sz="2400" spc="-5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not 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required by </a:t>
            </a:r>
            <a:r>
              <a:rPr dirty="0" sz="2400" spc="-20">
                <a:solidFill>
                  <a:srgbClr val="6F2F9F"/>
                </a:solidFill>
                <a:latin typeface="Calibri"/>
                <a:cs typeface="Calibri"/>
              </a:rPr>
              <a:t>Part</a:t>
            </a:r>
            <a:r>
              <a:rPr dirty="0" sz="2400" spc="-4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F2F9F"/>
                </a:solidFill>
                <a:latin typeface="Calibri"/>
                <a:cs typeface="Calibri"/>
              </a:rPr>
              <a:t>690.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3459479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R</a:t>
            </a:r>
            <a:r>
              <a:rPr dirty="0" spc="-5"/>
              <a:t>eco</a:t>
            </a:r>
            <a:r>
              <a:rPr dirty="0" spc="-60"/>
              <a:t>r</a:t>
            </a:r>
            <a:r>
              <a:rPr dirty="0"/>
              <a:t>d</a:t>
            </a:r>
            <a:r>
              <a:rPr dirty="0" spc="-120"/>
              <a:t>k</a:t>
            </a:r>
            <a:r>
              <a:rPr dirty="0" spc="-5"/>
              <a:t>eeping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3622" y="678916"/>
            <a:ext cx="8234680" cy="4540250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84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590, 1910.1053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(k) </a:t>
            </a:r>
            <a:r>
              <a:rPr dirty="0" sz="3200" spc="-5">
                <a:latin typeface="Calibri"/>
                <a:cs typeface="Calibri"/>
              </a:rPr>
              <a:t>or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690, 1926.1153</a:t>
            </a:r>
            <a:r>
              <a:rPr dirty="0" sz="3200" spc="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25">
                <a:solidFill>
                  <a:srgbClr val="0000FF"/>
                </a:solidFill>
                <a:latin typeface="Calibri"/>
                <a:cs typeface="Calibri"/>
              </a:rPr>
              <a:t>(j)</a:t>
            </a:r>
            <a:endParaRPr sz="3200">
              <a:latin typeface="Calibri"/>
              <a:cs typeface="Calibri"/>
            </a:endParaRPr>
          </a:p>
          <a:p>
            <a:pPr marL="355600" marR="4691380" indent="-342900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30">
                <a:latin typeface="Calibri"/>
                <a:cs typeface="Calibri"/>
              </a:rPr>
              <a:t>Make </a:t>
            </a:r>
            <a:r>
              <a:rPr dirty="0" sz="3200" spc="-5">
                <a:latin typeface="Calibri"/>
                <a:cs typeface="Calibri"/>
              </a:rPr>
              <a:t>and </a:t>
            </a:r>
            <a:r>
              <a:rPr dirty="0" sz="3200" spc="-15">
                <a:latin typeface="Calibri"/>
                <a:cs typeface="Calibri"/>
              </a:rPr>
              <a:t>maintain  </a:t>
            </a:r>
            <a:r>
              <a:rPr dirty="0" sz="3200" spc="-20">
                <a:latin typeface="Calibri"/>
                <a:cs typeface="Calibri"/>
              </a:rPr>
              <a:t>accurate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records: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latin typeface="Calibri"/>
                <a:cs typeface="Calibri"/>
              </a:rPr>
              <a:t>Air </a:t>
            </a:r>
            <a:r>
              <a:rPr dirty="0" sz="2800" spc="-10">
                <a:latin typeface="Calibri"/>
                <a:cs typeface="Calibri"/>
              </a:rPr>
              <a:t>monitoring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data,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>
                <a:latin typeface="Calibri"/>
                <a:cs typeface="Calibri"/>
              </a:rPr>
              <a:t>Objective </a:t>
            </a:r>
            <a:r>
              <a:rPr dirty="0" sz="2800" spc="-20">
                <a:latin typeface="Calibri"/>
                <a:cs typeface="Calibri"/>
              </a:rPr>
              <a:t>data,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>
                <a:latin typeface="Calibri"/>
                <a:cs typeface="Calibri"/>
              </a:rPr>
              <a:t>Medical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records.</a:t>
            </a:r>
            <a:endParaRPr sz="2800">
              <a:latin typeface="Calibri"/>
              <a:cs typeface="Calibri"/>
            </a:endParaRPr>
          </a:p>
          <a:p>
            <a:pPr marL="355600" marR="3618229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latin typeface="Calibri"/>
                <a:cs typeface="Calibri"/>
              </a:rPr>
              <a:t>Content </a:t>
            </a:r>
            <a:r>
              <a:rPr dirty="0" sz="3200" spc="-5">
                <a:latin typeface="Calibri"/>
                <a:cs typeface="Calibri"/>
              </a:rPr>
              <a:t>of </a:t>
            </a:r>
            <a:r>
              <a:rPr dirty="0" sz="3200" spc="-20">
                <a:latin typeface="Calibri"/>
                <a:cs typeface="Calibri"/>
              </a:rPr>
              <a:t>records  </a:t>
            </a:r>
            <a:r>
              <a:rPr dirty="0" sz="3200" spc="-5">
                <a:latin typeface="Calibri"/>
                <a:cs typeface="Calibri"/>
              </a:rPr>
              <a:t>specified by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standard.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8128" y="1527060"/>
            <a:ext cx="5701283" cy="5172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53200" y="1722120"/>
            <a:ext cx="5131308" cy="460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78454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4185" algn="l"/>
              </a:tabLst>
            </a:pPr>
            <a:r>
              <a:rPr dirty="0" spc="-20"/>
              <a:t>Dates:	</a:t>
            </a:r>
            <a:r>
              <a:rPr dirty="0" spc="-15"/>
              <a:t>General </a:t>
            </a:r>
            <a:r>
              <a:rPr dirty="0" spc="-5"/>
              <a:t>Industry</a:t>
            </a:r>
            <a:r>
              <a:rPr dirty="0" spc="-45"/>
              <a:t> </a:t>
            </a:r>
            <a:r>
              <a:rPr dirty="0" spc="-15"/>
              <a:t>Standard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5625" y="681184"/>
            <a:ext cx="9805670" cy="1697989"/>
          </a:xfrm>
          <a:prstGeom prst="rect">
            <a:avLst/>
          </a:prstGeom>
        </p:spPr>
        <p:txBody>
          <a:bodyPr wrap="square" lIns="0" tIns="231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590,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Rule</a:t>
            </a:r>
            <a:r>
              <a:rPr dirty="0" sz="32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59005</a:t>
            </a:r>
            <a:endParaRPr sz="3200">
              <a:latin typeface="Calibri"/>
              <a:cs typeface="Calibri"/>
            </a:endParaRPr>
          </a:p>
          <a:p>
            <a:pPr marL="4404995" marR="5080">
              <a:lnSpc>
                <a:spcPts val="2920"/>
              </a:lnSpc>
              <a:spcBef>
                <a:spcPts val="1810"/>
              </a:spcBef>
            </a:pPr>
            <a:r>
              <a:rPr dirty="0" sz="2700" spc="-15">
                <a:latin typeface="Calibri"/>
                <a:cs typeface="Calibri"/>
              </a:rPr>
              <a:t>Employers </a:t>
            </a:r>
            <a:r>
              <a:rPr dirty="0" sz="2700" spc="-10">
                <a:latin typeface="Calibri"/>
                <a:cs typeface="Calibri"/>
              </a:rPr>
              <a:t>must comply </a:t>
            </a:r>
            <a:r>
              <a:rPr dirty="0" sz="2700">
                <a:latin typeface="Calibri"/>
                <a:cs typeface="Calibri"/>
              </a:rPr>
              <a:t>with </a:t>
            </a:r>
            <a:r>
              <a:rPr dirty="0" sz="2700" spc="-5">
                <a:latin typeface="Calibri"/>
                <a:cs typeface="Calibri"/>
              </a:rPr>
              <a:t>all  </a:t>
            </a:r>
            <a:r>
              <a:rPr dirty="0" sz="2700" spc="-10">
                <a:latin typeface="Calibri"/>
                <a:cs typeface="Calibri"/>
              </a:rPr>
              <a:t>requirements by </a:t>
            </a:r>
            <a:r>
              <a:rPr dirty="0" sz="2700" spc="-5" b="1">
                <a:solidFill>
                  <a:srgbClr val="FF0000"/>
                </a:solidFill>
                <a:latin typeface="Calibri"/>
                <a:cs typeface="Calibri"/>
              </a:rPr>
              <a:t>June </a:t>
            </a:r>
            <a:r>
              <a:rPr dirty="0" sz="2700" b="1">
                <a:solidFill>
                  <a:srgbClr val="FF0000"/>
                </a:solidFill>
                <a:latin typeface="Calibri"/>
                <a:cs typeface="Calibri"/>
              </a:rPr>
              <a:t>23, 2018</a:t>
            </a:r>
            <a:r>
              <a:rPr dirty="0" sz="2700" spc="-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latin typeface="Calibri"/>
                <a:cs typeface="Calibri"/>
              </a:rPr>
              <a:t>except: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8175" y="2394026"/>
            <a:ext cx="5978525" cy="430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ts val="308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5" b="1">
                <a:latin typeface="Calibri"/>
                <a:cs typeface="Calibri"/>
              </a:rPr>
              <a:t>Hydraulic </a:t>
            </a:r>
            <a:r>
              <a:rPr dirty="0" sz="2700" spc="-10" b="1">
                <a:latin typeface="Calibri"/>
                <a:cs typeface="Calibri"/>
              </a:rPr>
              <a:t>fracturing operations </a:t>
            </a:r>
            <a:r>
              <a:rPr dirty="0" sz="2700" b="1">
                <a:latin typeface="Calibri"/>
                <a:cs typeface="Calibri"/>
              </a:rPr>
              <a:t>in</a:t>
            </a:r>
            <a:r>
              <a:rPr dirty="0" sz="2700" spc="1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the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3080"/>
              </a:lnSpc>
            </a:pPr>
            <a:r>
              <a:rPr dirty="0" sz="2700" b="1">
                <a:latin typeface="Calibri"/>
                <a:cs typeface="Calibri"/>
              </a:rPr>
              <a:t>oil and </a:t>
            </a:r>
            <a:r>
              <a:rPr dirty="0" sz="2700" spc="-15" b="1">
                <a:latin typeface="Calibri"/>
                <a:cs typeface="Calibri"/>
              </a:rPr>
              <a:t>gas</a:t>
            </a:r>
            <a:r>
              <a:rPr dirty="0" sz="2700" spc="-80" b="1">
                <a:latin typeface="Calibri"/>
                <a:cs typeface="Calibri"/>
              </a:rPr>
              <a:t> </a:t>
            </a:r>
            <a:r>
              <a:rPr dirty="0" sz="2700" spc="-5" b="1">
                <a:latin typeface="Calibri"/>
                <a:cs typeface="Calibri"/>
              </a:rPr>
              <a:t>industry</a:t>
            </a:r>
            <a:r>
              <a:rPr dirty="0" sz="2700" spc="-5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920" algn="l"/>
                <a:tab pos="3501390" algn="l"/>
              </a:tabLst>
            </a:pPr>
            <a:r>
              <a:rPr dirty="0" sz="2400" spc="-5">
                <a:latin typeface="Calibri"/>
                <a:cs typeface="Calibri"/>
              </a:rPr>
              <a:t>Medical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surveillance:	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see</a:t>
            </a:r>
            <a:r>
              <a:rPr dirty="0" sz="2400" spc="-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below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  <a:tab pos="3505835" algn="l"/>
              </a:tabLst>
            </a:pPr>
            <a:r>
              <a:rPr dirty="0" sz="2400" spc="-5">
                <a:latin typeface="Calibri"/>
                <a:cs typeface="Calibri"/>
              </a:rPr>
              <a:t>Engineering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controls:	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June 23,</a:t>
            </a:r>
            <a:r>
              <a:rPr dirty="0" sz="240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2021</a:t>
            </a:r>
            <a:r>
              <a:rPr dirty="0" sz="2400" spc="-5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  <a:tab pos="3365500" algn="l"/>
              </a:tabLst>
            </a:pP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5">
                <a:latin typeface="Calibri"/>
                <a:cs typeface="Calibri"/>
              </a:rPr>
              <a:t> other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provisions:	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June 23,</a:t>
            </a:r>
            <a:r>
              <a:rPr dirty="0" sz="240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2018</a:t>
            </a:r>
            <a:r>
              <a:rPr dirty="0" sz="2400" spc="-5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708025" indent="-342900">
              <a:lnSpc>
                <a:spcPts val="292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5" b="1">
                <a:latin typeface="Calibri"/>
                <a:cs typeface="Calibri"/>
              </a:rPr>
              <a:t>Medical surveillance </a:t>
            </a:r>
            <a:r>
              <a:rPr dirty="0" sz="2700" spc="-10" b="1">
                <a:latin typeface="Calibri"/>
                <a:cs typeface="Calibri"/>
              </a:rPr>
              <a:t>obligations </a:t>
            </a:r>
            <a:r>
              <a:rPr dirty="0" sz="2700" b="1">
                <a:latin typeface="Calibri"/>
                <a:cs typeface="Calibri"/>
              </a:rPr>
              <a:t>in  </a:t>
            </a:r>
            <a:r>
              <a:rPr dirty="0" sz="2700" spc="-15" b="1">
                <a:latin typeface="Calibri"/>
                <a:cs typeface="Calibri"/>
              </a:rPr>
              <a:t>paragraph</a:t>
            </a:r>
            <a:r>
              <a:rPr dirty="0" sz="2700" spc="-55" b="1">
                <a:latin typeface="Calibri"/>
                <a:cs typeface="Calibri"/>
              </a:rPr>
              <a:t> </a:t>
            </a:r>
            <a:r>
              <a:rPr dirty="0" sz="2700" spc="-5" b="1">
                <a:latin typeface="Calibri"/>
                <a:cs typeface="Calibri"/>
              </a:rPr>
              <a:t>(i)(1)(i)</a:t>
            </a:r>
            <a:r>
              <a:rPr dirty="0" sz="2700" spc="-5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lvl="1" marL="756285" marR="5080" indent="-286385">
              <a:lnSpc>
                <a:spcPts val="259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  <a:tab pos="3967479" algn="l"/>
              </a:tabLst>
            </a:pPr>
            <a:r>
              <a:rPr dirty="0" sz="2400" spc="-10">
                <a:latin typeface="Calibri"/>
                <a:cs typeface="Calibri"/>
              </a:rPr>
              <a:t>Employees exposed </a:t>
            </a:r>
            <a:r>
              <a:rPr dirty="0" sz="2400" u="heavy">
                <a:latin typeface="Calibri"/>
                <a:cs typeface="Calibri"/>
              </a:rPr>
              <a:t>&gt;</a:t>
            </a:r>
            <a:r>
              <a:rPr dirty="0" sz="2400">
                <a:latin typeface="Calibri"/>
                <a:cs typeface="Calibri"/>
              </a:rPr>
              <a:t> 30 </a:t>
            </a:r>
            <a:r>
              <a:rPr dirty="0" sz="2400" spc="-20">
                <a:latin typeface="Calibri"/>
                <a:cs typeface="Calibri"/>
              </a:rPr>
              <a:t>days </a:t>
            </a:r>
            <a:r>
              <a:rPr dirty="0" sz="2400" spc="-10">
                <a:latin typeface="Calibri"/>
                <a:cs typeface="Calibri"/>
              </a:rPr>
              <a:t>or more </a:t>
            </a:r>
            <a:r>
              <a:rPr dirty="0" sz="2400" spc="-5">
                <a:latin typeface="Calibri"/>
                <a:cs typeface="Calibri"/>
              </a:rPr>
              <a:t>per  year </a:t>
            </a:r>
            <a:r>
              <a:rPr dirty="0" sz="2400" spc="-15">
                <a:latin typeface="Calibri"/>
                <a:cs typeface="Calibri"/>
              </a:rPr>
              <a:t>at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above</a:t>
            </a:r>
            <a:r>
              <a:rPr dirty="0" sz="2400" spc="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PEL:	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June 23,</a:t>
            </a:r>
            <a:r>
              <a:rPr dirty="0" sz="24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2018</a:t>
            </a:r>
            <a:r>
              <a:rPr dirty="0" sz="2400" spc="-5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ts val="2735"/>
              </a:lnSpc>
              <a:spcBef>
                <a:spcPts val="25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Employees exposed </a:t>
            </a:r>
            <a:r>
              <a:rPr dirty="0" sz="2400" u="heavy">
                <a:latin typeface="Calibri"/>
                <a:cs typeface="Calibri"/>
              </a:rPr>
              <a:t>&gt;</a:t>
            </a:r>
            <a:r>
              <a:rPr dirty="0" sz="2400">
                <a:latin typeface="Calibri"/>
                <a:cs typeface="Calibri"/>
              </a:rPr>
              <a:t> 30 </a:t>
            </a:r>
            <a:r>
              <a:rPr dirty="0" sz="2400" spc="-20">
                <a:latin typeface="Calibri"/>
                <a:cs typeface="Calibri"/>
              </a:rPr>
              <a:t>days </a:t>
            </a:r>
            <a:r>
              <a:rPr dirty="0" sz="2400" spc="-10">
                <a:latin typeface="Calibri"/>
                <a:cs typeface="Calibri"/>
              </a:rPr>
              <a:t>or more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per</a:t>
            </a:r>
            <a:endParaRPr sz="2400">
              <a:latin typeface="Calibri"/>
              <a:cs typeface="Calibri"/>
            </a:endParaRPr>
          </a:p>
          <a:p>
            <a:pPr algn="ctr" marL="415925">
              <a:lnSpc>
                <a:spcPts val="2735"/>
              </a:lnSpc>
              <a:tabLst>
                <a:tab pos="3498215" algn="l"/>
              </a:tabLst>
            </a:pPr>
            <a:r>
              <a:rPr dirty="0" sz="2400" spc="-5">
                <a:latin typeface="Calibri"/>
                <a:cs typeface="Calibri"/>
              </a:rPr>
              <a:t>year </a:t>
            </a:r>
            <a:r>
              <a:rPr dirty="0" sz="2400" spc="-15">
                <a:latin typeface="Calibri"/>
                <a:cs typeface="Calibri"/>
              </a:rPr>
              <a:t>at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above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AL:	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June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23,</a:t>
            </a:r>
            <a:r>
              <a:rPr dirty="0" sz="2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2020</a:t>
            </a:r>
            <a:r>
              <a:rPr dirty="0" sz="2400" spc="-1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31" y="1552905"/>
            <a:ext cx="5827776" cy="4169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0604" y="1748027"/>
            <a:ext cx="5257800" cy="3599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25340" y="3971544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482346" y="0"/>
                </a:moveTo>
                <a:lnTo>
                  <a:pt x="435884" y="2207"/>
                </a:lnTo>
                <a:lnTo>
                  <a:pt x="390674" y="8695"/>
                </a:lnTo>
                <a:lnTo>
                  <a:pt x="346917" y="19261"/>
                </a:lnTo>
                <a:lnTo>
                  <a:pt x="304815" y="33704"/>
                </a:lnTo>
                <a:lnTo>
                  <a:pt x="264571" y="51822"/>
                </a:lnTo>
                <a:lnTo>
                  <a:pt x="226385" y="73412"/>
                </a:lnTo>
                <a:lnTo>
                  <a:pt x="190461" y="98273"/>
                </a:lnTo>
                <a:lnTo>
                  <a:pt x="156999" y="126203"/>
                </a:lnTo>
                <a:lnTo>
                  <a:pt x="126203" y="156999"/>
                </a:lnTo>
                <a:lnTo>
                  <a:pt x="98273" y="190461"/>
                </a:lnTo>
                <a:lnTo>
                  <a:pt x="73412" y="226385"/>
                </a:lnTo>
                <a:lnTo>
                  <a:pt x="51822" y="264571"/>
                </a:lnTo>
                <a:lnTo>
                  <a:pt x="33704" y="304815"/>
                </a:lnTo>
                <a:lnTo>
                  <a:pt x="19261" y="346917"/>
                </a:lnTo>
                <a:lnTo>
                  <a:pt x="8695" y="390674"/>
                </a:lnTo>
                <a:lnTo>
                  <a:pt x="2207" y="435884"/>
                </a:lnTo>
                <a:lnTo>
                  <a:pt x="0" y="482345"/>
                </a:lnTo>
                <a:lnTo>
                  <a:pt x="2207" y="528807"/>
                </a:lnTo>
                <a:lnTo>
                  <a:pt x="8695" y="574017"/>
                </a:lnTo>
                <a:lnTo>
                  <a:pt x="19261" y="617774"/>
                </a:lnTo>
                <a:lnTo>
                  <a:pt x="33704" y="659876"/>
                </a:lnTo>
                <a:lnTo>
                  <a:pt x="51822" y="700120"/>
                </a:lnTo>
                <a:lnTo>
                  <a:pt x="73412" y="738306"/>
                </a:lnTo>
                <a:lnTo>
                  <a:pt x="98273" y="774230"/>
                </a:lnTo>
                <a:lnTo>
                  <a:pt x="126203" y="807692"/>
                </a:lnTo>
                <a:lnTo>
                  <a:pt x="156999" y="838488"/>
                </a:lnTo>
                <a:lnTo>
                  <a:pt x="190461" y="866418"/>
                </a:lnTo>
                <a:lnTo>
                  <a:pt x="226385" y="891279"/>
                </a:lnTo>
                <a:lnTo>
                  <a:pt x="264571" y="912869"/>
                </a:lnTo>
                <a:lnTo>
                  <a:pt x="304815" y="930987"/>
                </a:lnTo>
                <a:lnTo>
                  <a:pt x="346917" y="945430"/>
                </a:lnTo>
                <a:lnTo>
                  <a:pt x="390674" y="955996"/>
                </a:lnTo>
                <a:lnTo>
                  <a:pt x="435884" y="962484"/>
                </a:lnTo>
                <a:lnTo>
                  <a:pt x="482346" y="964691"/>
                </a:lnTo>
                <a:lnTo>
                  <a:pt x="528807" y="962484"/>
                </a:lnTo>
                <a:lnTo>
                  <a:pt x="574017" y="955996"/>
                </a:lnTo>
                <a:lnTo>
                  <a:pt x="617774" y="945430"/>
                </a:lnTo>
                <a:lnTo>
                  <a:pt x="659876" y="930987"/>
                </a:lnTo>
                <a:lnTo>
                  <a:pt x="700120" y="912869"/>
                </a:lnTo>
                <a:lnTo>
                  <a:pt x="738306" y="891279"/>
                </a:lnTo>
                <a:lnTo>
                  <a:pt x="774230" y="866418"/>
                </a:lnTo>
                <a:lnTo>
                  <a:pt x="807692" y="838488"/>
                </a:lnTo>
                <a:lnTo>
                  <a:pt x="838488" y="807692"/>
                </a:lnTo>
                <a:lnTo>
                  <a:pt x="866418" y="774230"/>
                </a:lnTo>
                <a:lnTo>
                  <a:pt x="891279" y="738306"/>
                </a:lnTo>
                <a:lnTo>
                  <a:pt x="912869" y="700120"/>
                </a:lnTo>
                <a:lnTo>
                  <a:pt x="930987" y="659876"/>
                </a:lnTo>
                <a:lnTo>
                  <a:pt x="945430" y="617774"/>
                </a:lnTo>
                <a:lnTo>
                  <a:pt x="955996" y="574017"/>
                </a:lnTo>
                <a:lnTo>
                  <a:pt x="962484" y="528807"/>
                </a:lnTo>
                <a:lnTo>
                  <a:pt x="964692" y="482345"/>
                </a:lnTo>
                <a:lnTo>
                  <a:pt x="962484" y="435884"/>
                </a:lnTo>
                <a:lnTo>
                  <a:pt x="955996" y="390674"/>
                </a:lnTo>
                <a:lnTo>
                  <a:pt x="945430" y="346917"/>
                </a:lnTo>
                <a:lnTo>
                  <a:pt x="930987" y="304815"/>
                </a:lnTo>
                <a:lnTo>
                  <a:pt x="912869" y="264571"/>
                </a:lnTo>
                <a:lnTo>
                  <a:pt x="891279" y="226385"/>
                </a:lnTo>
                <a:lnTo>
                  <a:pt x="866418" y="190461"/>
                </a:lnTo>
                <a:lnTo>
                  <a:pt x="838488" y="156999"/>
                </a:lnTo>
                <a:lnTo>
                  <a:pt x="807692" y="126203"/>
                </a:lnTo>
                <a:lnTo>
                  <a:pt x="774230" y="98273"/>
                </a:lnTo>
                <a:lnTo>
                  <a:pt x="738306" y="73412"/>
                </a:lnTo>
                <a:lnTo>
                  <a:pt x="700120" y="51822"/>
                </a:lnTo>
                <a:lnTo>
                  <a:pt x="659876" y="33704"/>
                </a:lnTo>
                <a:lnTo>
                  <a:pt x="617774" y="19261"/>
                </a:lnTo>
                <a:lnTo>
                  <a:pt x="574017" y="8695"/>
                </a:lnTo>
                <a:lnTo>
                  <a:pt x="528807" y="2207"/>
                </a:lnTo>
                <a:lnTo>
                  <a:pt x="48234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25340" y="3971544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0" y="482345"/>
                </a:moveTo>
                <a:lnTo>
                  <a:pt x="2207" y="435884"/>
                </a:lnTo>
                <a:lnTo>
                  <a:pt x="8695" y="390674"/>
                </a:lnTo>
                <a:lnTo>
                  <a:pt x="19261" y="346917"/>
                </a:lnTo>
                <a:lnTo>
                  <a:pt x="33704" y="304815"/>
                </a:lnTo>
                <a:lnTo>
                  <a:pt x="51822" y="264571"/>
                </a:lnTo>
                <a:lnTo>
                  <a:pt x="73412" y="226385"/>
                </a:lnTo>
                <a:lnTo>
                  <a:pt x="98273" y="190461"/>
                </a:lnTo>
                <a:lnTo>
                  <a:pt x="126203" y="156999"/>
                </a:lnTo>
                <a:lnTo>
                  <a:pt x="156999" y="126203"/>
                </a:lnTo>
                <a:lnTo>
                  <a:pt x="190461" y="98273"/>
                </a:lnTo>
                <a:lnTo>
                  <a:pt x="226385" y="73412"/>
                </a:lnTo>
                <a:lnTo>
                  <a:pt x="264571" y="51822"/>
                </a:lnTo>
                <a:lnTo>
                  <a:pt x="304815" y="33704"/>
                </a:lnTo>
                <a:lnTo>
                  <a:pt x="346917" y="19261"/>
                </a:lnTo>
                <a:lnTo>
                  <a:pt x="390674" y="8695"/>
                </a:lnTo>
                <a:lnTo>
                  <a:pt x="435884" y="2207"/>
                </a:lnTo>
                <a:lnTo>
                  <a:pt x="482346" y="0"/>
                </a:lnTo>
                <a:lnTo>
                  <a:pt x="528807" y="2207"/>
                </a:lnTo>
                <a:lnTo>
                  <a:pt x="574017" y="8695"/>
                </a:lnTo>
                <a:lnTo>
                  <a:pt x="617774" y="19261"/>
                </a:lnTo>
                <a:lnTo>
                  <a:pt x="659876" y="33704"/>
                </a:lnTo>
                <a:lnTo>
                  <a:pt x="700120" y="51822"/>
                </a:lnTo>
                <a:lnTo>
                  <a:pt x="738306" y="73412"/>
                </a:lnTo>
                <a:lnTo>
                  <a:pt x="774230" y="98273"/>
                </a:lnTo>
                <a:lnTo>
                  <a:pt x="807692" y="126203"/>
                </a:lnTo>
                <a:lnTo>
                  <a:pt x="838488" y="156999"/>
                </a:lnTo>
                <a:lnTo>
                  <a:pt x="866418" y="190461"/>
                </a:lnTo>
                <a:lnTo>
                  <a:pt x="891279" y="226385"/>
                </a:lnTo>
                <a:lnTo>
                  <a:pt x="912869" y="264571"/>
                </a:lnTo>
                <a:lnTo>
                  <a:pt x="930987" y="304815"/>
                </a:lnTo>
                <a:lnTo>
                  <a:pt x="945430" y="346917"/>
                </a:lnTo>
                <a:lnTo>
                  <a:pt x="955996" y="390674"/>
                </a:lnTo>
                <a:lnTo>
                  <a:pt x="962484" y="435884"/>
                </a:lnTo>
                <a:lnTo>
                  <a:pt x="964692" y="482345"/>
                </a:lnTo>
                <a:lnTo>
                  <a:pt x="962484" y="528807"/>
                </a:lnTo>
                <a:lnTo>
                  <a:pt x="955996" y="574017"/>
                </a:lnTo>
                <a:lnTo>
                  <a:pt x="945430" y="617774"/>
                </a:lnTo>
                <a:lnTo>
                  <a:pt x="930987" y="659876"/>
                </a:lnTo>
                <a:lnTo>
                  <a:pt x="912869" y="700120"/>
                </a:lnTo>
                <a:lnTo>
                  <a:pt x="891279" y="738306"/>
                </a:lnTo>
                <a:lnTo>
                  <a:pt x="866418" y="774230"/>
                </a:lnTo>
                <a:lnTo>
                  <a:pt x="838488" y="807692"/>
                </a:lnTo>
                <a:lnTo>
                  <a:pt x="807692" y="838488"/>
                </a:lnTo>
                <a:lnTo>
                  <a:pt x="774230" y="866418"/>
                </a:lnTo>
                <a:lnTo>
                  <a:pt x="738306" y="891279"/>
                </a:lnTo>
                <a:lnTo>
                  <a:pt x="700120" y="912869"/>
                </a:lnTo>
                <a:lnTo>
                  <a:pt x="659876" y="930987"/>
                </a:lnTo>
                <a:lnTo>
                  <a:pt x="617774" y="945430"/>
                </a:lnTo>
                <a:lnTo>
                  <a:pt x="574017" y="955996"/>
                </a:lnTo>
                <a:lnTo>
                  <a:pt x="528807" y="962484"/>
                </a:lnTo>
                <a:lnTo>
                  <a:pt x="482346" y="964691"/>
                </a:lnTo>
                <a:lnTo>
                  <a:pt x="435884" y="962484"/>
                </a:lnTo>
                <a:lnTo>
                  <a:pt x="390674" y="955996"/>
                </a:lnTo>
                <a:lnTo>
                  <a:pt x="346917" y="945430"/>
                </a:lnTo>
                <a:lnTo>
                  <a:pt x="304815" y="930987"/>
                </a:lnTo>
                <a:lnTo>
                  <a:pt x="264571" y="912869"/>
                </a:lnTo>
                <a:lnTo>
                  <a:pt x="226385" y="891279"/>
                </a:lnTo>
                <a:lnTo>
                  <a:pt x="190461" y="866418"/>
                </a:lnTo>
                <a:lnTo>
                  <a:pt x="156999" y="838488"/>
                </a:lnTo>
                <a:lnTo>
                  <a:pt x="126203" y="807692"/>
                </a:lnTo>
                <a:lnTo>
                  <a:pt x="98273" y="774230"/>
                </a:lnTo>
                <a:lnTo>
                  <a:pt x="73412" y="738306"/>
                </a:lnTo>
                <a:lnTo>
                  <a:pt x="51822" y="700120"/>
                </a:lnTo>
                <a:lnTo>
                  <a:pt x="33704" y="659876"/>
                </a:lnTo>
                <a:lnTo>
                  <a:pt x="19261" y="617774"/>
                </a:lnTo>
                <a:lnTo>
                  <a:pt x="8695" y="574017"/>
                </a:lnTo>
                <a:lnTo>
                  <a:pt x="2207" y="528807"/>
                </a:lnTo>
                <a:lnTo>
                  <a:pt x="0" y="482345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63210" y="4139006"/>
            <a:ext cx="4889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0000"/>
                </a:solidFill>
                <a:latin typeface="Calibri"/>
                <a:cs typeface="Calibri"/>
              </a:rPr>
              <a:t>23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6944359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4185" algn="l"/>
              </a:tabLst>
            </a:pPr>
            <a:r>
              <a:rPr dirty="0" spc="-20"/>
              <a:t>Dates:	</a:t>
            </a:r>
            <a:r>
              <a:rPr dirty="0" spc="-5"/>
              <a:t>Construction</a:t>
            </a:r>
            <a:r>
              <a:rPr dirty="0" spc="-75"/>
              <a:t> </a:t>
            </a:r>
            <a:r>
              <a:rPr dirty="0" spc="-15"/>
              <a:t>Standard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5625" y="678916"/>
            <a:ext cx="10412095" cy="2906395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690,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Rule</a:t>
            </a:r>
            <a:r>
              <a:rPr dirty="0" sz="3200" spc="-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69005</a:t>
            </a:r>
            <a:endParaRPr sz="3200">
              <a:latin typeface="Calibri"/>
              <a:cs typeface="Calibri"/>
            </a:endParaRPr>
          </a:p>
          <a:p>
            <a:pPr marL="4413250" marR="5080">
              <a:lnSpc>
                <a:spcPct val="100000"/>
              </a:lnSpc>
              <a:spcBef>
                <a:spcPts val="1739"/>
              </a:spcBef>
            </a:pPr>
            <a:r>
              <a:rPr dirty="0" sz="3200" spc="-15">
                <a:latin typeface="Calibri"/>
                <a:cs typeface="Calibri"/>
              </a:rPr>
              <a:t>Employers </a:t>
            </a:r>
            <a:r>
              <a:rPr dirty="0" sz="3200" spc="-10">
                <a:latin typeface="Calibri"/>
                <a:cs typeface="Calibri"/>
              </a:rPr>
              <a:t>must comply </a:t>
            </a:r>
            <a:r>
              <a:rPr dirty="0" sz="3200">
                <a:latin typeface="Calibri"/>
                <a:cs typeface="Calibri"/>
              </a:rPr>
              <a:t>with </a:t>
            </a:r>
            <a:r>
              <a:rPr dirty="0" sz="3200" spc="-5">
                <a:latin typeface="Calibri"/>
                <a:cs typeface="Calibri"/>
              </a:rPr>
              <a:t>all  </a:t>
            </a:r>
            <a:r>
              <a:rPr dirty="0" sz="3200" spc="-10">
                <a:latin typeface="Calibri"/>
                <a:cs typeface="Calibri"/>
              </a:rPr>
              <a:t>requirements, </a:t>
            </a:r>
            <a:r>
              <a:rPr dirty="0" sz="3200" spc="-25">
                <a:latin typeface="Calibri"/>
                <a:cs typeface="Calibri"/>
              </a:rPr>
              <a:t>except </a:t>
            </a:r>
            <a:r>
              <a:rPr dirty="0" sz="3200" spc="-5">
                <a:latin typeface="Calibri"/>
                <a:cs typeface="Calibri"/>
              </a:rPr>
              <a:t>methods </a:t>
            </a:r>
            <a:r>
              <a:rPr dirty="0" sz="3200">
                <a:latin typeface="Calibri"/>
                <a:cs typeface="Calibri"/>
              </a:rPr>
              <a:t>of  </a:t>
            </a:r>
            <a:r>
              <a:rPr dirty="0" sz="3200" spc="-5">
                <a:latin typeface="Calibri"/>
                <a:cs typeface="Calibri"/>
              </a:rPr>
              <a:t>sample </a:t>
            </a:r>
            <a:r>
              <a:rPr dirty="0" sz="3200" spc="-10">
                <a:latin typeface="Calibri"/>
                <a:cs typeface="Calibri"/>
              </a:rPr>
              <a:t>analysis, </a:t>
            </a:r>
            <a:r>
              <a:rPr dirty="0" sz="3200" spc="-15">
                <a:latin typeface="Calibri"/>
                <a:cs typeface="Calibri"/>
              </a:rPr>
              <a:t>paragraph </a:t>
            </a:r>
            <a:r>
              <a:rPr dirty="0" sz="3200" spc="-5">
                <a:latin typeface="Calibri"/>
                <a:cs typeface="Calibri"/>
              </a:rPr>
              <a:t>(d)(2)(v),  </a:t>
            </a:r>
            <a:r>
              <a:rPr dirty="0" sz="3200" spc="-10">
                <a:latin typeface="Calibri"/>
                <a:cs typeface="Calibri"/>
              </a:rPr>
              <a:t>by </a:t>
            </a: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June 23,</a:t>
            </a:r>
            <a:r>
              <a:rPr dirty="0" sz="3200" spc="-3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2017</a:t>
            </a:r>
            <a:r>
              <a:rPr dirty="0" sz="3200" spc="-5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15" y="1540700"/>
            <a:ext cx="5804915" cy="4136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4988" y="1735835"/>
            <a:ext cx="5234940" cy="356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86200" y="3971544"/>
            <a:ext cx="966469" cy="965200"/>
          </a:xfrm>
          <a:custGeom>
            <a:avLst/>
            <a:gdLst/>
            <a:ahLst/>
            <a:cxnLst/>
            <a:rect l="l" t="t" r="r" b="b"/>
            <a:pathLst>
              <a:path w="966470" h="965200">
                <a:moveTo>
                  <a:pt x="483108" y="0"/>
                </a:moveTo>
                <a:lnTo>
                  <a:pt x="436579" y="2207"/>
                </a:lnTo>
                <a:lnTo>
                  <a:pt x="391302" y="8695"/>
                </a:lnTo>
                <a:lnTo>
                  <a:pt x="347479" y="19261"/>
                </a:lnTo>
                <a:lnTo>
                  <a:pt x="305313" y="33704"/>
                </a:lnTo>
                <a:lnTo>
                  <a:pt x="265006" y="51822"/>
                </a:lnTo>
                <a:lnTo>
                  <a:pt x="226760" y="73412"/>
                </a:lnTo>
                <a:lnTo>
                  <a:pt x="190779" y="98273"/>
                </a:lnTo>
                <a:lnTo>
                  <a:pt x="157263" y="126203"/>
                </a:lnTo>
                <a:lnTo>
                  <a:pt x="126416" y="156999"/>
                </a:lnTo>
                <a:lnTo>
                  <a:pt x="98440" y="190461"/>
                </a:lnTo>
                <a:lnTo>
                  <a:pt x="73538" y="226385"/>
                </a:lnTo>
                <a:lnTo>
                  <a:pt x="51911" y="264571"/>
                </a:lnTo>
                <a:lnTo>
                  <a:pt x="33763" y="304815"/>
                </a:lnTo>
                <a:lnTo>
                  <a:pt x="19295" y="346917"/>
                </a:lnTo>
                <a:lnTo>
                  <a:pt x="8710" y="390674"/>
                </a:lnTo>
                <a:lnTo>
                  <a:pt x="2211" y="435884"/>
                </a:lnTo>
                <a:lnTo>
                  <a:pt x="0" y="482345"/>
                </a:lnTo>
                <a:lnTo>
                  <a:pt x="2211" y="528807"/>
                </a:lnTo>
                <a:lnTo>
                  <a:pt x="8710" y="574017"/>
                </a:lnTo>
                <a:lnTo>
                  <a:pt x="19295" y="617774"/>
                </a:lnTo>
                <a:lnTo>
                  <a:pt x="33763" y="659876"/>
                </a:lnTo>
                <a:lnTo>
                  <a:pt x="51911" y="700120"/>
                </a:lnTo>
                <a:lnTo>
                  <a:pt x="73538" y="738306"/>
                </a:lnTo>
                <a:lnTo>
                  <a:pt x="98440" y="774230"/>
                </a:lnTo>
                <a:lnTo>
                  <a:pt x="126416" y="807692"/>
                </a:lnTo>
                <a:lnTo>
                  <a:pt x="157263" y="838488"/>
                </a:lnTo>
                <a:lnTo>
                  <a:pt x="190779" y="866418"/>
                </a:lnTo>
                <a:lnTo>
                  <a:pt x="226760" y="891279"/>
                </a:lnTo>
                <a:lnTo>
                  <a:pt x="265006" y="912869"/>
                </a:lnTo>
                <a:lnTo>
                  <a:pt x="305313" y="930987"/>
                </a:lnTo>
                <a:lnTo>
                  <a:pt x="347479" y="945430"/>
                </a:lnTo>
                <a:lnTo>
                  <a:pt x="391302" y="955996"/>
                </a:lnTo>
                <a:lnTo>
                  <a:pt x="436579" y="962484"/>
                </a:lnTo>
                <a:lnTo>
                  <a:pt x="483108" y="964691"/>
                </a:lnTo>
                <a:lnTo>
                  <a:pt x="529636" y="962484"/>
                </a:lnTo>
                <a:lnTo>
                  <a:pt x="574913" y="955996"/>
                </a:lnTo>
                <a:lnTo>
                  <a:pt x="618736" y="945430"/>
                </a:lnTo>
                <a:lnTo>
                  <a:pt x="660902" y="930987"/>
                </a:lnTo>
                <a:lnTo>
                  <a:pt x="701209" y="912869"/>
                </a:lnTo>
                <a:lnTo>
                  <a:pt x="739455" y="891279"/>
                </a:lnTo>
                <a:lnTo>
                  <a:pt x="775436" y="866418"/>
                </a:lnTo>
                <a:lnTo>
                  <a:pt x="808952" y="838488"/>
                </a:lnTo>
                <a:lnTo>
                  <a:pt x="839799" y="807692"/>
                </a:lnTo>
                <a:lnTo>
                  <a:pt x="867775" y="774230"/>
                </a:lnTo>
                <a:lnTo>
                  <a:pt x="892677" y="738306"/>
                </a:lnTo>
                <a:lnTo>
                  <a:pt x="914304" y="700120"/>
                </a:lnTo>
                <a:lnTo>
                  <a:pt x="932452" y="659876"/>
                </a:lnTo>
                <a:lnTo>
                  <a:pt x="946920" y="617774"/>
                </a:lnTo>
                <a:lnTo>
                  <a:pt x="957505" y="574017"/>
                </a:lnTo>
                <a:lnTo>
                  <a:pt x="964004" y="528807"/>
                </a:lnTo>
                <a:lnTo>
                  <a:pt x="966215" y="482345"/>
                </a:lnTo>
                <a:lnTo>
                  <a:pt x="964004" y="435884"/>
                </a:lnTo>
                <a:lnTo>
                  <a:pt x="957505" y="390674"/>
                </a:lnTo>
                <a:lnTo>
                  <a:pt x="946920" y="346917"/>
                </a:lnTo>
                <a:lnTo>
                  <a:pt x="932452" y="304815"/>
                </a:lnTo>
                <a:lnTo>
                  <a:pt x="914304" y="264571"/>
                </a:lnTo>
                <a:lnTo>
                  <a:pt x="892677" y="226385"/>
                </a:lnTo>
                <a:lnTo>
                  <a:pt x="867775" y="190461"/>
                </a:lnTo>
                <a:lnTo>
                  <a:pt x="839799" y="156999"/>
                </a:lnTo>
                <a:lnTo>
                  <a:pt x="808952" y="126203"/>
                </a:lnTo>
                <a:lnTo>
                  <a:pt x="775436" y="98273"/>
                </a:lnTo>
                <a:lnTo>
                  <a:pt x="739455" y="73412"/>
                </a:lnTo>
                <a:lnTo>
                  <a:pt x="701209" y="51822"/>
                </a:lnTo>
                <a:lnTo>
                  <a:pt x="660902" y="33704"/>
                </a:lnTo>
                <a:lnTo>
                  <a:pt x="618736" y="19261"/>
                </a:lnTo>
                <a:lnTo>
                  <a:pt x="574913" y="8695"/>
                </a:lnTo>
                <a:lnTo>
                  <a:pt x="529636" y="2207"/>
                </a:lnTo>
                <a:lnTo>
                  <a:pt x="4831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86200" y="3971544"/>
            <a:ext cx="966469" cy="965200"/>
          </a:xfrm>
          <a:custGeom>
            <a:avLst/>
            <a:gdLst/>
            <a:ahLst/>
            <a:cxnLst/>
            <a:rect l="l" t="t" r="r" b="b"/>
            <a:pathLst>
              <a:path w="966470" h="965200">
                <a:moveTo>
                  <a:pt x="0" y="482345"/>
                </a:moveTo>
                <a:lnTo>
                  <a:pt x="2211" y="435884"/>
                </a:lnTo>
                <a:lnTo>
                  <a:pt x="8710" y="390674"/>
                </a:lnTo>
                <a:lnTo>
                  <a:pt x="19295" y="346917"/>
                </a:lnTo>
                <a:lnTo>
                  <a:pt x="33763" y="304815"/>
                </a:lnTo>
                <a:lnTo>
                  <a:pt x="51911" y="264571"/>
                </a:lnTo>
                <a:lnTo>
                  <a:pt x="73538" y="226385"/>
                </a:lnTo>
                <a:lnTo>
                  <a:pt x="98440" y="190461"/>
                </a:lnTo>
                <a:lnTo>
                  <a:pt x="126416" y="156999"/>
                </a:lnTo>
                <a:lnTo>
                  <a:pt x="157263" y="126203"/>
                </a:lnTo>
                <a:lnTo>
                  <a:pt x="190779" y="98273"/>
                </a:lnTo>
                <a:lnTo>
                  <a:pt x="226760" y="73412"/>
                </a:lnTo>
                <a:lnTo>
                  <a:pt x="265006" y="51822"/>
                </a:lnTo>
                <a:lnTo>
                  <a:pt x="305313" y="33704"/>
                </a:lnTo>
                <a:lnTo>
                  <a:pt x="347479" y="19261"/>
                </a:lnTo>
                <a:lnTo>
                  <a:pt x="391302" y="8695"/>
                </a:lnTo>
                <a:lnTo>
                  <a:pt x="436579" y="2207"/>
                </a:lnTo>
                <a:lnTo>
                  <a:pt x="483108" y="0"/>
                </a:lnTo>
                <a:lnTo>
                  <a:pt x="529636" y="2207"/>
                </a:lnTo>
                <a:lnTo>
                  <a:pt x="574913" y="8695"/>
                </a:lnTo>
                <a:lnTo>
                  <a:pt x="618736" y="19261"/>
                </a:lnTo>
                <a:lnTo>
                  <a:pt x="660902" y="33704"/>
                </a:lnTo>
                <a:lnTo>
                  <a:pt x="701209" y="51822"/>
                </a:lnTo>
                <a:lnTo>
                  <a:pt x="739455" y="73412"/>
                </a:lnTo>
                <a:lnTo>
                  <a:pt x="775436" y="98273"/>
                </a:lnTo>
                <a:lnTo>
                  <a:pt x="808952" y="126203"/>
                </a:lnTo>
                <a:lnTo>
                  <a:pt x="839799" y="156999"/>
                </a:lnTo>
                <a:lnTo>
                  <a:pt x="867775" y="190461"/>
                </a:lnTo>
                <a:lnTo>
                  <a:pt x="892677" y="226385"/>
                </a:lnTo>
                <a:lnTo>
                  <a:pt x="914304" y="264571"/>
                </a:lnTo>
                <a:lnTo>
                  <a:pt x="932452" y="304815"/>
                </a:lnTo>
                <a:lnTo>
                  <a:pt x="946920" y="346917"/>
                </a:lnTo>
                <a:lnTo>
                  <a:pt x="957505" y="390674"/>
                </a:lnTo>
                <a:lnTo>
                  <a:pt x="964004" y="435884"/>
                </a:lnTo>
                <a:lnTo>
                  <a:pt x="966215" y="482345"/>
                </a:lnTo>
                <a:lnTo>
                  <a:pt x="964004" y="528807"/>
                </a:lnTo>
                <a:lnTo>
                  <a:pt x="957505" y="574017"/>
                </a:lnTo>
                <a:lnTo>
                  <a:pt x="946920" y="617774"/>
                </a:lnTo>
                <a:lnTo>
                  <a:pt x="932452" y="659876"/>
                </a:lnTo>
                <a:lnTo>
                  <a:pt x="914304" y="700120"/>
                </a:lnTo>
                <a:lnTo>
                  <a:pt x="892677" y="738306"/>
                </a:lnTo>
                <a:lnTo>
                  <a:pt x="867775" y="774230"/>
                </a:lnTo>
                <a:lnTo>
                  <a:pt x="839799" y="807692"/>
                </a:lnTo>
                <a:lnTo>
                  <a:pt x="808952" y="838488"/>
                </a:lnTo>
                <a:lnTo>
                  <a:pt x="775436" y="866418"/>
                </a:lnTo>
                <a:lnTo>
                  <a:pt x="739455" y="891279"/>
                </a:lnTo>
                <a:lnTo>
                  <a:pt x="701209" y="912869"/>
                </a:lnTo>
                <a:lnTo>
                  <a:pt x="660902" y="930987"/>
                </a:lnTo>
                <a:lnTo>
                  <a:pt x="618736" y="945430"/>
                </a:lnTo>
                <a:lnTo>
                  <a:pt x="574913" y="955996"/>
                </a:lnTo>
                <a:lnTo>
                  <a:pt x="529636" y="962484"/>
                </a:lnTo>
                <a:lnTo>
                  <a:pt x="483108" y="964691"/>
                </a:lnTo>
                <a:lnTo>
                  <a:pt x="436579" y="962484"/>
                </a:lnTo>
                <a:lnTo>
                  <a:pt x="391302" y="955996"/>
                </a:lnTo>
                <a:lnTo>
                  <a:pt x="347479" y="945430"/>
                </a:lnTo>
                <a:lnTo>
                  <a:pt x="305313" y="930987"/>
                </a:lnTo>
                <a:lnTo>
                  <a:pt x="265006" y="912869"/>
                </a:lnTo>
                <a:lnTo>
                  <a:pt x="226760" y="891279"/>
                </a:lnTo>
                <a:lnTo>
                  <a:pt x="190779" y="866418"/>
                </a:lnTo>
                <a:lnTo>
                  <a:pt x="157263" y="838488"/>
                </a:lnTo>
                <a:lnTo>
                  <a:pt x="126416" y="807692"/>
                </a:lnTo>
                <a:lnTo>
                  <a:pt x="98440" y="774230"/>
                </a:lnTo>
                <a:lnTo>
                  <a:pt x="73538" y="738306"/>
                </a:lnTo>
                <a:lnTo>
                  <a:pt x="51911" y="700120"/>
                </a:lnTo>
                <a:lnTo>
                  <a:pt x="33763" y="659876"/>
                </a:lnTo>
                <a:lnTo>
                  <a:pt x="19295" y="617774"/>
                </a:lnTo>
                <a:lnTo>
                  <a:pt x="8710" y="574017"/>
                </a:lnTo>
                <a:lnTo>
                  <a:pt x="2211" y="528807"/>
                </a:lnTo>
                <a:lnTo>
                  <a:pt x="0" y="482345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24325" y="4139006"/>
            <a:ext cx="4889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0000"/>
                </a:solidFill>
                <a:latin typeface="Calibri"/>
                <a:cs typeface="Calibri"/>
              </a:rPr>
              <a:t>23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81138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4185" algn="l"/>
              </a:tabLst>
            </a:pPr>
            <a:r>
              <a:rPr dirty="0" spc="-20"/>
              <a:t>Dates:	</a:t>
            </a:r>
            <a:r>
              <a:rPr dirty="0" spc="-5"/>
              <a:t>Construction </a:t>
            </a:r>
            <a:r>
              <a:rPr dirty="0" spc="-15"/>
              <a:t>Standard </a:t>
            </a:r>
            <a:r>
              <a:rPr dirty="0"/>
              <a:t>–</a:t>
            </a:r>
            <a:r>
              <a:rPr dirty="0" spc="-60"/>
              <a:t> </a:t>
            </a:r>
            <a:r>
              <a:rPr dirty="0" spc="-1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5625" y="711132"/>
            <a:ext cx="10497820" cy="3815079"/>
          </a:xfrm>
          <a:prstGeom prst="rect">
            <a:avLst/>
          </a:prstGeom>
        </p:spPr>
        <p:txBody>
          <a:bodyPr wrap="square" lIns="0" tIns="201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690,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Rule</a:t>
            </a:r>
            <a:r>
              <a:rPr dirty="0" sz="3200" spc="-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69005</a:t>
            </a:r>
            <a:endParaRPr sz="3200">
              <a:latin typeface="Calibri"/>
              <a:cs typeface="Calibri"/>
            </a:endParaRPr>
          </a:p>
          <a:p>
            <a:pPr marL="4756150" marR="23495" indent="-342900">
              <a:lnSpc>
                <a:spcPts val="3240"/>
              </a:lnSpc>
              <a:spcBef>
                <a:spcPts val="1795"/>
              </a:spcBef>
              <a:buFont typeface="Arial"/>
              <a:buChar char="•"/>
              <a:tabLst>
                <a:tab pos="4756150" algn="l"/>
                <a:tab pos="4756785" algn="l"/>
              </a:tabLst>
            </a:pPr>
            <a:r>
              <a:rPr dirty="0" sz="3000" spc="-10">
                <a:latin typeface="Calibri"/>
                <a:cs typeface="Calibri"/>
              </a:rPr>
              <a:t>Compliance </a:t>
            </a:r>
            <a:r>
              <a:rPr dirty="0" sz="3000">
                <a:latin typeface="Calibri"/>
                <a:cs typeface="Calibri"/>
              </a:rPr>
              <a:t>with </a:t>
            </a:r>
            <a:r>
              <a:rPr dirty="0" sz="3000" spc="-5" b="1">
                <a:solidFill>
                  <a:srgbClr val="0000FF"/>
                </a:solidFill>
                <a:latin typeface="Calibri"/>
                <a:cs typeface="Calibri"/>
              </a:rPr>
              <a:t>methods </a:t>
            </a:r>
            <a:r>
              <a:rPr dirty="0" sz="3000" b="1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dirty="0" sz="3000" spc="-5" b="1">
                <a:solidFill>
                  <a:srgbClr val="0000FF"/>
                </a:solidFill>
                <a:latin typeface="Calibri"/>
                <a:cs typeface="Calibri"/>
              </a:rPr>
              <a:t>sample  </a:t>
            </a:r>
            <a:r>
              <a:rPr dirty="0" sz="3000" spc="-10" b="1">
                <a:solidFill>
                  <a:srgbClr val="0000FF"/>
                </a:solidFill>
                <a:latin typeface="Calibri"/>
                <a:cs typeface="Calibri"/>
              </a:rPr>
              <a:t>analysis </a:t>
            </a:r>
            <a:r>
              <a:rPr dirty="0" sz="3000" spc="-15">
                <a:latin typeface="Calibri"/>
                <a:cs typeface="Calibri"/>
              </a:rPr>
              <a:t>required </a:t>
            </a:r>
            <a:r>
              <a:rPr dirty="0" sz="3000" spc="-10">
                <a:latin typeface="Calibri"/>
                <a:cs typeface="Calibri"/>
              </a:rPr>
              <a:t>by </a:t>
            </a:r>
            <a:r>
              <a:rPr dirty="0" sz="3000" spc="-5" b="1">
                <a:solidFill>
                  <a:srgbClr val="0000FF"/>
                </a:solidFill>
                <a:latin typeface="Calibri"/>
                <a:cs typeface="Calibri"/>
              </a:rPr>
              <a:t>June </a:t>
            </a:r>
            <a:r>
              <a:rPr dirty="0" sz="3000" b="1">
                <a:solidFill>
                  <a:srgbClr val="0000FF"/>
                </a:solidFill>
                <a:latin typeface="Calibri"/>
                <a:cs typeface="Calibri"/>
              </a:rPr>
              <a:t>23,</a:t>
            </a:r>
            <a:r>
              <a:rPr dirty="0" sz="3000" spc="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000FF"/>
                </a:solidFill>
                <a:latin typeface="Calibri"/>
                <a:cs typeface="Calibri"/>
              </a:rPr>
              <a:t>2018</a:t>
            </a:r>
            <a:r>
              <a:rPr dirty="0" sz="300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756150" indent="-342900">
              <a:lnSpc>
                <a:spcPts val="3420"/>
              </a:lnSpc>
              <a:spcBef>
                <a:spcPts val="310"/>
              </a:spcBef>
              <a:buFont typeface="Arial"/>
              <a:buChar char="•"/>
              <a:tabLst>
                <a:tab pos="4756150" algn="l"/>
                <a:tab pos="4756785" algn="l"/>
              </a:tabLst>
            </a:pPr>
            <a:r>
              <a:rPr dirty="0" sz="3000" spc="-5">
                <a:latin typeface="Calibri"/>
                <a:cs typeface="Calibri"/>
              </a:rPr>
              <a:t>Methods of sample </a:t>
            </a:r>
            <a:r>
              <a:rPr dirty="0" sz="3000" spc="-10">
                <a:latin typeface="Calibri"/>
                <a:cs typeface="Calibri"/>
              </a:rPr>
              <a:t>analysis,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section</a:t>
            </a:r>
            <a:endParaRPr sz="3000">
              <a:latin typeface="Calibri"/>
              <a:cs typeface="Calibri"/>
            </a:endParaRPr>
          </a:p>
          <a:p>
            <a:pPr algn="ctr" marL="375920">
              <a:lnSpc>
                <a:spcPts val="3420"/>
              </a:lnSpc>
            </a:pPr>
            <a:r>
              <a:rPr dirty="0" sz="3000" spc="-5">
                <a:latin typeface="Calibri"/>
                <a:cs typeface="Calibri"/>
              </a:rPr>
              <a:t>(d)(2)(v):</a:t>
            </a:r>
            <a:endParaRPr sz="3000">
              <a:latin typeface="Calibri"/>
              <a:cs typeface="Calibri"/>
            </a:endParaRPr>
          </a:p>
          <a:p>
            <a:pPr marL="5156835" marR="5080">
              <a:lnSpc>
                <a:spcPct val="90000"/>
              </a:lnSpc>
              <a:spcBef>
                <a:spcPts val="650"/>
              </a:spcBef>
            </a:pPr>
            <a:r>
              <a:rPr dirty="0" sz="2600" spc="-5">
                <a:latin typeface="Calibri"/>
                <a:cs typeface="Calibri"/>
              </a:rPr>
              <a:t>The </a:t>
            </a:r>
            <a:r>
              <a:rPr dirty="0" sz="2600" spc="-10">
                <a:latin typeface="Calibri"/>
                <a:cs typeface="Calibri"/>
              </a:rPr>
              <a:t>employer </a:t>
            </a:r>
            <a:r>
              <a:rPr dirty="0" sz="2600" spc="-5">
                <a:latin typeface="Calibri"/>
                <a:cs typeface="Calibri"/>
              </a:rPr>
              <a:t>shall ensure that all  samples </a:t>
            </a:r>
            <a:r>
              <a:rPr dirty="0" sz="2600" spc="-25">
                <a:latin typeface="Calibri"/>
                <a:cs typeface="Calibri"/>
              </a:rPr>
              <a:t>taken </a:t>
            </a:r>
            <a:r>
              <a:rPr dirty="0" sz="2600" spc="-10">
                <a:latin typeface="Calibri"/>
                <a:cs typeface="Calibri"/>
              </a:rPr>
              <a:t>to satisfy </a:t>
            </a:r>
            <a:r>
              <a:rPr dirty="0" sz="2600">
                <a:latin typeface="Calibri"/>
                <a:cs typeface="Calibri"/>
              </a:rPr>
              <a:t>the </a:t>
            </a:r>
            <a:r>
              <a:rPr dirty="0" sz="2600" spc="-5">
                <a:latin typeface="Calibri"/>
                <a:cs typeface="Calibri"/>
              </a:rPr>
              <a:t>monitoring  </a:t>
            </a:r>
            <a:r>
              <a:rPr dirty="0" sz="2600" spc="-10">
                <a:latin typeface="Calibri"/>
                <a:cs typeface="Calibri"/>
              </a:rPr>
              <a:t>requirements </a:t>
            </a:r>
            <a:r>
              <a:rPr dirty="0" sz="2600" spc="-5">
                <a:latin typeface="Calibri"/>
                <a:cs typeface="Calibri"/>
              </a:rPr>
              <a:t>of </a:t>
            </a:r>
            <a:r>
              <a:rPr dirty="0" sz="2600" spc="-15">
                <a:latin typeface="Calibri"/>
                <a:cs typeface="Calibri"/>
              </a:rPr>
              <a:t>paragraph </a:t>
            </a:r>
            <a:r>
              <a:rPr dirty="0" sz="2600" spc="-5">
                <a:latin typeface="Calibri"/>
                <a:cs typeface="Calibri"/>
              </a:rPr>
              <a:t>(d)(2) of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this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0141" y="4459985"/>
            <a:ext cx="5241290" cy="184912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15"/>
              </a:spcBef>
            </a:pPr>
            <a:r>
              <a:rPr dirty="0" sz="2600" spc="-5">
                <a:latin typeface="Calibri"/>
                <a:cs typeface="Calibri"/>
              </a:rPr>
              <a:t>section </a:t>
            </a:r>
            <a:r>
              <a:rPr dirty="0" sz="2600" spc="-15">
                <a:latin typeface="Calibri"/>
                <a:cs typeface="Calibri"/>
              </a:rPr>
              <a:t>are evaluated </a:t>
            </a:r>
            <a:r>
              <a:rPr dirty="0" sz="2600" spc="-10">
                <a:latin typeface="Calibri"/>
                <a:cs typeface="Calibri"/>
              </a:rPr>
              <a:t>by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10">
                <a:latin typeface="Calibri"/>
                <a:cs typeface="Calibri"/>
              </a:rPr>
              <a:t>laboratory  </a:t>
            </a:r>
            <a:r>
              <a:rPr dirty="0" sz="2600" spc="-5">
                <a:latin typeface="Calibri"/>
                <a:cs typeface="Calibri"/>
              </a:rPr>
              <a:t>that </a:t>
            </a:r>
            <a:r>
              <a:rPr dirty="0" sz="2600" spc="-15">
                <a:latin typeface="Calibri"/>
                <a:cs typeface="Calibri"/>
              </a:rPr>
              <a:t>analyzes </a:t>
            </a:r>
            <a:r>
              <a:rPr dirty="0" sz="2600" spc="-5">
                <a:latin typeface="Calibri"/>
                <a:cs typeface="Calibri"/>
              </a:rPr>
              <a:t>air samples </a:t>
            </a:r>
            <a:r>
              <a:rPr dirty="0" sz="2600" spc="-25">
                <a:latin typeface="Calibri"/>
                <a:cs typeface="Calibri"/>
              </a:rPr>
              <a:t>for </a:t>
            </a:r>
            <a:r>
              <a:rPr dirty="0" sz="2600" spc="-10">
                <a:latin typeface="Calibri"/>
                <a:cs typeface="Calibri"/>
              </a:rPr>
              <a:t>respirable  crystalline silica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10">
                <a:latin typeface="Calibri"/>
                <a:cs typeface="Calibri"/>
              </a:rPr>
              <a:t>accordance </a:t>
            </a:r>
            <a:r>
              <a:rPr dirty="0" sz="2600">
                <a:latin typeface="Calibri"/>
                <a:cs typeface="Calibri"/>
              </a:rPr>
              <a:t>with the  </a:t>
            </a:r>
            <a:r>
              <a:rPr dirty="0" sz="2600" spc="-10">
                <a:latin typeface="Calibri"/>
                <a:cs typeface="Calibri"/>
              </a:rPr>
              <a:t>procedures </a:t>
            </a:r>
            <a:r>
              <a:rPr dirty="0" sz="2600">
                <a:latin typeface="Calibri"/>
                <a:cs typeface="Calibri"/>
              </a:rPr>
              <a:t>in Appendix A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>
                <a:latin typeface="Calibri"/>
                <a:cs typeface="Calibri"/>
              </a:rPr>
              <a:t>this  </a:t>
            </a:r>
            <a:r>
              <a:rPr dirty="0" sz="2600" spc="-5">
                <a:latin typeface="Calibri"/>
                <a:cs typeface="Calibri"/>
              </a:rPr>
              <a:t>section.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31" y="1552905"/>
            <a:ext cx="5827776" cy="4169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0604" y="1748027"/>
            <a:ext cx="5257800" cy="3599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25340" y="3971544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482346" y="0"/>
                </a:moveTo>
                <a:lnTo>
                  <a:pt x="435884" y="2207"/>
                </a:lnTo>
                <a:lnTo>
                  <a:pt x="390674" y="8695"/>
                </a:lnTo>
                <a:lnTo>
                  <a:pt x="346917" y="19261"/>
                </a:lnTo>
                <a:lnTo>
                  <a:pt x="304815" y="33704"/>
                </a:lnTo>
                <a:lnTo>
                  <a:pt x="264571" y="51822"/>
                </a:lnTo>
                <a:lnTo>
                  <a:pt x="226385" y="73412"/>
                </a:lnTo>
                <a:lnTo>
                  <a:pt x="190461" y="98273"/>
                </a:lnTo>
                <a:lnTo>
                  <a:pt x="156999" y="126203"/>
                </a:lnTo>
                <a:lnTo>
                  <a:pt x="126203" y="156999"/>
                </a:lnTo>
                <a:lnTo>
                  <a:pt x="98273" y="190461"/>
                </a:lnTo>
                <a:lnTo>
                  <a:pt x="73412" y="226385"/>
                </a:lnTo>
                <a:lnTo>
                  <a:pt x="51822" y="264571"/>
                </a:lnTo>
                <a:lnTo>
                  <a:pt x="33704" y="304815"/>
                </a:lnTo>
                <a:lnTo>
                  <a:pt x="19261" y="346917"/>
                </a:lnTo>
                <a:lnTo>
                  <a:pt x="8695" y="390674"/>
                </a:lnTo>
                <a:lnTo>
                  <a:pt x="2207" y="435884"/>
                </a:lnTo>
                <a:lnTo>
                  <a:pt x="0" y="482345"/>
                </a:lnTo>
                <a:lnTo>
                  <a:pt x="2207" y="528807"/>
                </a:lnTo>
                <a:lnTo>
                  <a:pt x="8695" y="574017"/>
                </a:lnTo>
                <a:lnTo>
                  <a:pt x="19261" y="617774"/>
                </a:lnTo>
                <a:lnTo>
                  <a:pt x="33704" y="659876"/>
                </a:lnTo>
                <a:lnTo>
                  <a:pt x="51822" y="700120"/>
                </a:lnTo>
                <a:lnTo>
                  <a:pt x="73412" y="738306"/>
                </a:lnTo>
                <a:lnTo>
                  <a:pt x="98273" y="774230"/>
                </a:lnTo>
                <a:lnTo>
                  <a:pt x="126203" y="807692"/>
                </a:lnTo>
                <a:lnTo>
                  <a:pt x="156999" y="838488"/>
                </a:lnTo>
                <a:lnTo>
                  <a:pt x="190461" y="866418"/>
                </a:lnTo>
                <a:lnTo>
                  <a:pt x="226385" y="891279"/>
                </a:lnTo>
                <a:lnTo>
                  <a:pt x="264571" y="912869"/>
                </a:lnTo>
                <a:lnTo>
                  <a:pt x="304815" y="930987"/>
                </a:lnTo>
                <a:lnTo>
                  <a:pt x="346917" y="945430"/>
                </a:lnTo>
                <a:lnTo>
                  <a:pt x="390674" y="955996"/>
                </a:lnTo>
                <a:lnTo>
                  <a:pt x="435884" y="962484"/>
                </a:lnTo>
                <a:lnTo>
                  <a:pt x="482346" y="964691"/>
                </a:lnTo>
                <a:lnTo>
                  <a:pt x="528807" y="962484"/>
                </a:lnTo>
                <a:lnTo>
                  <a:pt x="574017" y="955996"/>
                </a:lnTo>
                <a:lnTo>
                  <a:pt x="617774" y="945430"/>
                </a:lnTo>
                <a:lnTo>
                  <a:pt x="659876" y="930987"/>
                </a:lnTo>
                <a:lnTo>
                  <a:pt x="700120" y="912869"/>
                </a:lnTo>
                <a:lnTo>
                  <a:pt x="738306" y="891279"/>
                </a:lnTo>
                <a:lnTo>
                  <a:pt x="774230" y="866418"/>
                </a:lnTo>
                <a:lnTo>
                  <a:pt x="807692" y="838488"/>
                </a:lnTo>
                <a:lnTo>
                  <a:pt x="838488" y="807692"/>
                </a:lnTo>
                <a:lnTo>
                  <a:pt x="866418" y="774230"/>
                </a:lnTo>
                <a:lnTo>
                  <a:pt x="891279" y="738306"/>
                </a:lnTo>
                <a:lnTo>
                  <a:pt x="912869" y="700120"/>
                </a:lnTo>
                <a:lnTo>
                  <a:pt x="930987" y="659876"/>
                </a:lnTo>
                <a:lnTo>
                  <a:pt x="945430" y="617774"/>
                </a:lnTo>
                <a:lnTo>
                  <a:pt x="955996" y="574017"/>
                </a:lnTo>
                <a:lnTo>
                  <a:pt x="962484" y="528807"/>
                </a:lnTo>
                <a:lnTo>
                  <a:pt x="964692" y="482345"/>
                </a:lnTo>
                <a:lnTo>
                  <a:pt x="962484" y="435884"/>
                </a:lnTo>
                <a:lnTo>
                  <a:pt x="955996" y="390674"/>
                </a:lnTo>
                <a:lnTo>
                  <a:pt x="945430" y="346917"/>
                </a:lnTo>
                <a:lnTo>
                  <a:pt x="930987" y="304815"/>
                </a:lnTo>
                <a:lnTo>
                  <a:pt x="912869" y="264571"/>
                </a:lnTo>
                <a:lnTo>
                  <a:pt x="891279" y="226385"/>
                </a:lnTo>
                <a:lnTo>
                  <a:pt x="866418" y="190461"/>
                </a:lnTo>
                <a:lnTo>
                  <a:pt x="838488" y="156999"/>
                </a:lnTo>
                <a:lnTo>
                  <a:pt x="807692" y="126203"/>
                </a:lnTo>
                <a:lnTo>
                  <a:pt x="774230" y="98273"/>
                </a:lnTo>
                <a:lnTo>
                  <a:pt x="738306" y="73412"/>
                </a:lnTo>
                <a:lnTo>
                  <a:pt x="700120" y="51822"/>
                </a:lnTo>
                <a:lnTo>
                  <a:pt x="659876" y="33704"/>
                </a:lnTo>
                <a:lnTo>
                  <a:pt x="617774" y="19261"/>
                </a:lnTo>
                <a:lnTo>
                  <a:pt x="574017" y="8695"/>
                </a:lnTo>
                <a:lnTo>
                  <a:pt x="528807" y="2207"/>
                </a:lnTo>
                <a:lnTo>
                  <a:pt x="48234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25340" y="3971544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0" y="482345"/>
                </a:moveTo>
                <a:lnTo>
                  <a:pt x="2207" y="435884"/>
                </a:lnTo>
                <a:lnTo>
                  <a:pt x="8695" y="390674"/>
                </a:lnTo>
                <a:lnTo>
                  <a:pt x="19261" y="346917"/>
                </a:lnTo>
                <a:lnTo>
                  <a:pt x="33704" y="304815"/>
                </a:lnTo>
                <a:lnTo>
                  <a:pt x="51822" y="264571"/>
                </a:lnTo>
                <a:lnTo>
                  <a:pt x="73412" y="226385"/>
                </a:lnTo>
                <a:lnTo>
                  <a:pt x="98273" y="190461"/>
                </a:lnTo>
                <a:lnTo>
                  <a:pt x="126203" y="156999"/>
                </a:lnTo>
                <a:lnTo>
                  <a:pt x="156999" y="126203"/>
                </a:lnTo>
                <a:lnTo>
                  <a:pt x="190461" y="98273"/>
                </a:lnTo>
                <a:lnTo>
                  <a:pt x="226385" y="73412"/>
                </a:lnTo>
                <a:lnTo>
                  <a:pt x="264571" y="51822"/>
                </a:lnTo>
                <a:lnTo>
                  <a:pt x="304815" y="33704"/>
                </a:lnTo>
                <a:lnTo>
                  <a:pt x="346917" y="19261"/>
                </a:lnTo>
                <a:lnTo>
                  <a:pt x="390674" y="8695"/>
                </a:lnTo>
                <a:lnTo>
                  <a:pt x="435884" y="2207"/>
                </a:lnTo>
                <a:lnTo>
                  <a:pt x="482346" y="0"/>
                </a:lnTo>
                <a:lnTo>
                  <a:pt x="528807" y="2207"/>
                </a:lnTo>
                <a:lnTo>
                  <a:pt x="574017" y="8695"/>
                </a:lnTo>
                <a:lnTo>
                  <a:pt x="617774" y="19261"/>
                </a:lnTo>
                <a:lnTo>
                  <a:pt x="659876" y="33704"/>
                </a:lnTo>
                <a:lnTo>
                  <a:pt x="700120" y="51822"/>
                </a:lnTo>
                <a:lnTo>
                  <a:pt x="738306" y="73412"/>
                </a:lnTo>
                <a:lnTo>
                  <a:pt x="774230" y="98273"/>
                </a:lnTo>
                <a:lnTo>
                  <a:pt x="807692" y="126203"/>
                </a:lnTo>
                <a:lnTo>
                  <a:pt x="838488" y="156999"/>
                </a:lnTo>
                <a:lnTo>
                  <a:pt x="866418" y="190461"/>
                </a:lnTo>
                <a:lnTo>
                  <a:pt x="891279" y="226385"/>
                </a:lnTo>
                <a:lnTo>
                  <a:pt x="912869" y="264571"/>
                </a:lnTo>
                <a:lnTo>
                  <a:pt x="930987" y="304815"/>
                </a:lnTo>
                <a:lnTo>
                  <a:pt x="945430" y="346917"/>
                </a:lnTo>
                <a:lnTo>
                  <a:pt x="955996" y="390674"/>
                </a:lnTo>
                <a:lnTo>
                  <a:pt x="962484" y="435884"/>
                </a:lnTo>
                <a:lnTo>
                  <a:pt x="964692" y="482345"/>
                </a:lnTo>
                <a:lnTo>
                  <a:pt x="962484" y="528807"/>
                </a:lnTo>
                <a:lnTo>
                  <a:pt x="955996" y="574017"/>
                </a:lnTo>
                <a:lnTo>
                  <a:pt x="945430" y="617774"/>
                </a:lnTo>
                <a:lnTo>
                  <a:pt x="930987" y="659876"/>
                </a:lnTo>
                <a:lnTo>
                  <a:pt x="912869" y="700120"/>
                </a:lnTo>
                <a:lnTo>
                  <a:pt x="891279" y="738306"/>
                </a:lnTo>
                <a:lnTo>
                  <a:pt x="866418" y="774230"/>
                </a:lnTo>
                <a:lnTo>
                  <a:pt x="838488" y="807692"/>
                </a:lnTo>
                <a:lnTo>
                  <a:pt x="807692" y="838488"/>
                </a:lnTo>
                <a:lnTo>
                  <a:pt x="774230" y="866418"/>
                </a:lnTo>
                <a:lnTo>
                  <a:pt x="738306" y="891279"/>
                </a:lnTo>
                <a:lnTo>
                  <a:pt x="700120" y="912869"/>
                </a:lnTo>
                <a:lnTo>
                  <a:pt x="659876" y="930987"/>
                </a:lnTo>
                <a:lnTo>
                  <a:pt x="617774" y="945430"/>
                </a:lnTo>
                <a:lnTo>
                  <a:pt x="574017" y="955996"/>
                </a:lnTo>
                <a:lnTo>
                  <a:pt x="528807" y="962484"/>
                </a:lnTo>
                <a:lnTo>
                  <a:pt x="482346" y="964691"/>
                </a:lnTo>
                <a:lnTo>
                  <a:pt x="435884" y="962484"/>
                </a:lnTo>
                <a:lnTo>
                  <a:pt x="390674" y="955996"/>
                </a:lnTo>
                <a:lnTo>
                  <a:pt x="346917" y="945430"/>
                </a:lnTo>
                <a:lnTo>
                  <a:pt x="304815" y="930987"/>
                </a:lnTo>
                <a:lnTo>
                  <a:pt x="264571" y="912869"/>
                </a:lnTo>
                <a:lnTo>
                  <a:pt x="226385" y="891279"/>
                </a:lnTo>
                <a:lnTo>
                  <a:pt x="190461" y="866418"/>
                </a:lnTo>
                <a:lnTo>
                  <a:pt x="156999" y="838488"/>
                </a:lnTo>
                <a:lnTo>
                  <a:pt x="126203" y="807692"/>
                </a:lnTo>
                <a:lnTo>
                  <a:pt x="98273" y="774230"/>
                </a:lnTo>
                <a:lnTo>
                  <a:pt x="73412" y="738306"/>
                </a:lnTo>
                <a:lnTo>
                  <a:pt x="51822" y="700120"/>
                </a:lnTo>
                <a:lnTo>
                  <a:pt x="33704" y="659876"/>
                </a:lnTo>
                <a:lnTo>
                  <a:pt x="19261" y="617774"/>
                </a:lnTo>
                <a:lnTo>
                  <a:pt x="8695" y="574017"/>
                </a:lnTo>
                <a:lnTo>
                  <a:pt x="2207" y="528807"/>
                </a:lnTo>
                <a:lnTo>
                  <a:pt x="0" y="482345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63210" y="4139006"/>
            <a:ext cx="4889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0000"/>
                </a:solidFill>
                <a:latin typeface="Calibri"/>
                <a:cs typeface="Calibri"/>
              </a:rPr>
              <a:t>23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96678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9435" algn="l"/>
              </a:tabLst>
            </a:pPr>
            <a:r>
              <a:rPr dirty="0"/>
              <a:t>Appendix</a:t>
            </a:r>
            <a:r>
              <a:rPr dirty="0" spc="-5"/>
              <a:t> </a:t>
            </a:r>
            <a:r>
              <a:rPr dirty="0"/>
              <a:t>A:	</a:t>
            </a:r>
            <a:r>
              <a:rPr dirty="0" spc="-5"/>
              <a:t>Methods </a:t>
            </a:r>
            <a:r>
              <a:rPr dirty="0"/>
              <a:t>of </a:t>
            </a:r>
            <a:r>
              <a:rPr dirty="0" spc="-5"/>
              <a:t>Sample</a:t>
            </a:r>
            <a:r>
              <a:rPr dirty="0" spc="-55"/>
              <a:t> </a:t>
            </a:r>
            <a:r>
              <a:rPr dirty="0" spc="-5"/>
              <a:t>Analysis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696615"/>
            <a:ext cx="7271384" cy="5100955"/>
          </a:xfrm>
          <a:prstGeom prst="rect">
            <a:avLst/>
          </a:prstGeom>
        </p:spPr>
        <p:txBody>
          <a:bodyPr wrap="square" lIns="0" tIns="215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 </a:t>
            </a:r>
            <a:r>
              <a:rPr dirty="0" sz="3200" spc="-5">
                <a:latin typeface="Calibri"/>
                <a:cs typeface="Calibri"/>
              </a:rPr>
              <a:t>and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</a:t>
            </a:r>
            <a:r>
              <a:rPr dirty="0" sz="32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</a:t>
            </a:r>
            <a:endParaRPr sz="3200">
              <a:latin typeface="Calibri"/>
              <a:cs typeface="Calibri"/>
            </a:endParaRPr>
          </a:p>
          <a:p>
            <a:pPr marL="355600" marR="221615" indent="-342900">
              <a:lnSpc>
                <a:spcPts val="2400"/>
              </a:lnSpc>
              <a:spcBef>
                <a:spcPts val="18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500" spc="-5">
                <a:latin typeface="Calibri"/>
                <a:cs typeface="Calibri"/>
              </a:rPr>
              <a:t>Specifies </a:t>
            </a:r>
            <a:r>
              <a:rPr dirty="0" sz="2500" spc="-15">
                <a:latin typeface="Calibri"/>
                <a:cs typeface="Calibri"/>
              </a:rPr>
              <a:t>procedures </a:t>
            </a:r>
            <a:r>
              <a:rPr dirty="0" sz="2500" spc="-25">
                <a:latin typeface="Calibri"/>
                <a:cs typeface="Calibri"/>
              </a:rPr>
              <a:t>for </a:t>
            </a:r>
            <a:r>
              <a:rPr dirty="0" sz="2500" spc="-10">
                <a:latin typeface="Calibri"/>
                <a:cs typeface="Calibri"/>
              </a:rPr>
              <a:t>analyzing </a:t>
            </a:r>
            <a:r>
              <a:rPr dirty="0" sz="2500" spc="-5">
                <a:latin typeface="Calibri"/>
                <a:cs typeface="Calibri"/>
              </a:rPr>
              <a:t>air </a:t>
            </a:r>
            <a:r>
              <a:rPr dirty="0" sz="2500" spc="-10">
                <a:latin typeface="Calibri"/>
                <a:cs typeface="Calibri"/>
              </a:rPr>
              <a:t>samples </a:t>
            </a:r>
            <a:r>
              <a:rPr dirty="0" sz="2500" spc="-25">
                <a:latin typeface="Calibri"/>
                <a:cs typeface="Calibri"/>
              </a:rPr>
              <a:t>for  </a:t>
            </a:r>
            <a:r>
              <a:rPr dirty="0" sz="2500" spc="-10">
                <a:latin typeface="Calibri"/>
                <a:cs typeface="Calibri"/>
              </a:rPr>
              <a:t>respirable crystalline silica </a:t>
            </a:r>
            <a:r>
              <a:rPr dirty="0" sz="2500" spc="-5">
                <a:latin typeface="Calibri"/>
                <a:cs typeface="Calibri"/>
              </a:rPr>
              <a:t>and quality </a:t>
            </a:r>
            <a:r>
              <a:rPr dirty="0" sz="2500" spc="-20">
                <a:latin typeface="Calibri"/>
                <a:cs typeface="Calibri"/>
              </a:rPr>
              <a:t>control  </a:t>
            </a:r>
            <a:r>
              <a:rPr dirty="0" sz="2500" spc="-15">
                <a:latin typeface="Calibri"/>
                <a:cs typeface="Calibri"/>
              </a:rPr>
              <a:t>procedures employers must ensure </a:t>
            </a:r>
            <a:r>
              <a:rPr dirty="0" sz="2500" spc="-10">
                <a:latin typeface="Calibri"/>
                <a:cs typeface="Calibri"/>
              </a:rPr>
              <a:t>laboratories use  </a:t>
            </a:r>
            <a:r>
              <a:rPr dirty="0" sz="2500" spc="-5">
                <a:latin typeface="Calibri"/>
                <a:cs typeface="Calibri"/>
              </a:rPr>
              <a:t>when </a:t>
            </a:r>
            <a:r>
              <a:rPr dirty="0" sz="2500" spc="-15">
                <a:latin typeface="Calibri"/>
                <a:cs typeface="Calibri"/>
              </a:rPr>
              <a:t>performing </a:t>
            </a:r>
            <a:r>
              <a:rPr dirty="0" sz="2500" spc="-5">
                <a:latin typeface="Calibri"/>
                <a:cs typeface="Calibri"/>
              </a:rPr>
              <a:t>an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analysis.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500" spc="-10">
                <a:latin typeface="Calibri"/>
                <a:cs typeface="Calibri"/>
              </a:rPr>
              <a:t>The employer </a:t>
            </a:r>
            <a:r>
              <a:rPr dirty="0" sz="2500" spc="-15">
                <a:latin typeface="Calibri"/>
                <a:cs typeface="Calibri"/>
              </a:rPr>
              <a:t>must </a:t>
            </a:r>
            <a:r>
              <a:rPr dirty="0" sz="2500" spc="-10">
                <a:latin typeface="Calibri"/>
                <a:cs typeface="Calibri"/>
              </a:rPr>
              <a:t>ensure </a:t>
            </a:r>
            <a:r>
              <a:rPr dirty="0" sz="2500" spc="-5">
                <a:latin typeface="Calibri"/>
                <a:cs typeface="Calibri"/>
              </a:rPr>
              <a:t>the</a:t>
            </a:r>
            <a:r>
              <a:rPr dirty="0" sz="2500" spc="8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laboratory:</a:t>
            </a:r>
            <a:endParaRPr sz="25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20">
                <a:latin typeface="Calibri"/>
                <a:cs typeface="Calibri"/>
              </a:rPr>
              <a:t>Evaluates </a:t>
            </a:r>
            <a:r>
              <a:rPr dirty="0" sz="2200" spc="-5">
                <a:latin typeface="Calibri"/>
                <a:cs typeface="Calibri"/>
              </a:rPr>
              <a:t>all samples </a:t>
            </a:r>
            <a:r>
              <a:rPr dirty="0" sz="2200" spc="-10">
                <a:latin typeface="Calibri"/>
                <a:cs typeface="Calibri"/>
              </a:rPr>
              <a:t>using one </a:t>
            </a:r>
            <a:r>
              <a:rPr dirty="0" sz="2200" spc="-5">
                <a:latin typeface="Calibri"/>
                <a:cs typeface="Calibri"/>
              </a:rPr>
              <a:t>of six analytical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methods;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5">
                <a:latin typeface="Calibri"/>
                <a:cs typeface="Calibri"/>
              </a:rPr>
              <a:t>Is </a:t>
            </a:r>
            <a:r>
              <a:rPr dirty="0" sz="2200" spc="-10">
                <a:latin typeface="Calibri"/>
                <a:cs typeface="Calibri"/>
              </a:rPr>
              <a:t>accredited </a:t>
            </a:r>
            <a:r>
              <a:rPr dirty="0" sz="2200" spc="-5">
                <a:latin typeface="Calibri"/>
                <a:cs typeface="Calibri"/>
              </a:rPr>
              <a:t>with respect </a:t>
            </a:r>
            <a:r>
              <a:rPr dirty="0" sz="2200" spc="-20">
                <a:latin typeface="Calibri"/>
                <a:cs typeface="Calibri"/>
              </a:rPr>
              <a:t>to </a:t>
            </a:r>
            <a:r>
              <a:rPr dirty="0" sz="2200" spc="-15">
                <a:latin typeface="Calibri"/>
                <a:cs typeface="Calibri"/>
              </a:rPr>
              <a:t>crystalline silica</a:t>
            </a:r>
            <a:r>
              <a:rPr dirty="0" sz="2200" spc="11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analyses;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ts val="237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10">
                <a:latin typeface="Calibri"/>
                <a:cs typeface="Calibri"/>
              </a:rPr>
              <a:t>Uses </a:t>
            </a:r>
            <a:r>
              <a:rPr dirty="0" sz="2200" spc="-5">
                <a:latin typeface="Calibri"/>
                <a:cs typeface="Calibri"/>
              </a:rPr>
              <a:t>the </a:t>
            </a:r>
            <a:r>
              <a:rPr dirty="0" sz="2200" spc="-10">
                <a:latin typeface="Calibri"/>
                <a:cs typeface="Calibri"/>
              </a:rPr>
              <a:t>most current traceable </a:t>
            </a:r>
            <a:r>
              <a:rPr dirty="0" sz="2200" spc="-15">
                <a:latin typeface="Calibri"/>
                <a:cs typeface="Calibri"/>
              </a:rPr>
              <a:t>standards </a:t>
            </a:r>
            <a:r>
              <a:rPr dirty="0" sz="2200" spc="-20">
                <a:latin typeface="Calibri"/>
                <a:cs typeface="Calibri"/>
              </a:rPr>
              <a:t>for</a:t>
            </a:r>
            <a:r>
              <a:rPr dirty="0" sz="2200" spc="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instrument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380"/>
              </a:lnSpc>
            </a:pPr>
            <a:r>
              <a:rPr dirty="0" sz="2200" spc="-15">
                <a:latin typeface="Calibri"/>
                <a:cs typeface="Calibri"/>
              </a:rPr>
              <a:t>calibration </a:t>
            </a:r>
            <a:r>
              <a:rPr dirty="0" sz="2200" spc="-5">
                <a:latin typeface="Calibri"/>
                <a:cs typeface="Calibri"/>
              </a:rPr>
              <a:t>or </a:t>
            </a:r>
            <a:r>
              <a:rPr dirty="0" sz="2200" spc="-10">
                <a:latin typeface="Calibri"/>
                <a:cs typeface="Calibri"/>
              </a:rPr>
              <a:t>instrument </a:t>
            </a:r>
            <a:r>
              <a:rPr dirty="0" sz="2200" spc="-15">
                <a:latin typeface="Calibri"/>
                <a:cs typeface="Calibri"/>
              </a:rPr>
              <a:t>calibration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verification;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10">
                <a:latin typeface="Calibri"/>
                <a:cs typeface="Calibri"/>
              </a:rPr>
              <a:t>Implements </a:t>
            </a:r>
            <a:r>
              <a:rPr dirty="0" sz="2200" spc="-5">
                <a:latin typeface="Calibri"/>
                <a:cs typeface="Calibri"/>
              </a:rPr>
              <a:t>an </a:t>
            </a:r>
            <a:r>
              <a:rPr dirty="0" sz="2200" spc="-10">
                <a:latin typeface="Calibri"/>
                <a:cs typeface="Calibri"/>
              </a:rPr>
              <a:t>internal quality </a:t>
            </a:r>
            <a:r>
              <a:rPr dirty="0" sz="2200" spc="-20">
                <a:latin typeface="Calibri"/>
                <a:cs typeface="Calibri"/>
              </a:rPr>
              <a:t>control </a:t>
            </a:r>
            <a:r>
              <a:rPr dirty="0" sz="2200" spc="-10">
                <a:latin typeface="Calibri"/>
                <a:cs typeface="Calibri"/>
              </a:rPr>
              <a:t>(QC)</a:t>
            </a:r>
            <a:r>
              <a:rPr dirty="0" sz="2200" spc="9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program;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15">
                <a:latin typeface="Calibri"/>
                <a:cs typeface="Calibri"/>
              </a:rPr>
              <a:t>Characterizes </a:t>
            </a:r>
            <a:r>
              <a:rPr dirty="0" sz="2200" spc="-5">
                <a:latin typeface="Calibri"/>
                <a:cs typeface="Calibri"/>
              </a:rPr>
              <a:t>the sample </a:t>
            </a:r>
            <a:r>
              <a:rPr dirty="0" sz="2200" spc="-10">
                <a:latin typeface="Calibri"/>
                <a:cs typeface="Calibri"/>
              </a:rPr>
              <a:t>material;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ts val="237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15">
                <a:latin typeface="Calibri"/>
                <a:cs typeface="Calibri"/>
              </a:rPr>
              <a:t>Analyzes quantitatively </a:t>
            </a:r>
            <a:r>
              <a:rPr dirty="0" sz="2200" spc="-20">
                <a:latin typeface="Calibri"/>
                <a:cs typeface="Calibri"/>
              </a:rPr>
              <a:t>for </a:t>
            </a:r>
            <a:r>
              <a:rPr dirty="0" sz="2200" spc="-10">
                <a:latin typeface="Calibri"/>
                <a:cs typeface="Calibri"/>
              </a:rPr>
              <a:t>crystalline </a:t>
            </a:r>
            <a:r>
              <a:rPr dirty="0" sz="2200" spc="-15">
                <a:latin typeface="Calibri"/>
                <a:cs typeface="Calibri"/>
              </a:rPr>
              <a:t>silica </a:t>
            </a:r>
            <a:r>
              <a:rPr dirty="0" sz="2200" spc="-5">
                <a:latin typeface="Calibri"/>
                <a:cs typeface="Calibri"/>
              </a:rPr>
              <a:t>and</a:t>
            </a:r>
            <a:r>
              <a:rPr dirty="0" sz="2200" spc="1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performs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375"/>
              </a:lnSpc>
            </a:pPr>
            <a:r>
              <a:rPr dirty="0" sz="2200" spc="-10">
                <a:latin typeface="Calibri"/>
                <a:cs typeface="Calibri"/>
              </a:rPr>
              <a:t>specified instrument </a:t>
            </a:r>
            <a:r>
              <a:rPr dirty="0" sz="2200" spc="-15">
                <a:latin typeface="Calibri"/>
                <a:cs typeface="Calibri"/>
              </a:rPr>
              <a:t>calibration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checks.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75547" y="1481327"/>
            <a:ext cx="3616450" cy="3541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70619" y="1676400"/>
            <a:ext cx="3157728" cy="297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104552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4670" algn="l"/>
              </a:tabLst>
            </a:pPr>
            <a:r>
              <a:rPr dirty="0"/>
              <a:t>Appendix</a:t>
            </a:r>
            <a:r>
              <a:rPr dirty="0" spc="-5"/>
              <a:t> </a:t>
            </a:r>
            <a:r>
              <a:rPr dirty="0"/>
              <a:t>B:	</a:t>
            </a:r>
            <a:r>
              <a:rPr dirty="0" spc="-5"/>
              <a:t>Medical Surveillance</a:t>
            </a:r>
            <a:r>
              <a:rPr dirty="0" spc="-70"/>
              <a:t> </a:t>
            </a:r>
            <a:r>
              <a:rPr dirty="0" spc="-5"/>
              <a:t>Guidelines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25625" y="678916"/>
            <a:ext cx="8227695" cy="5030470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 </a:t>
            </a:r>
            <a:r>
              <a:rPr dirty="0" sz="3200" spc="-5">
                <a:latin typeface="Calibri"/>
                <a:cs typeface="Calibri"/>
              </a:rPr>
              <a:t>and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</a:t>
            </a:r>
            <a:r>
              <a:rPr dirty="0" sz="32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dirty="0" sz="3200">
                <a:latin typeface="Calibri"/>
                <a:cs typeface="Calibri"/>
              </a:rPr>
              <a:t>Appendix is </a:t>
            </a:r>
            <a:r>
              <a:rPr dirty="0" sz="3200" spc="-5">
                <a:latin typeface="Calibri"/>
                <a:cs typeface="Calibri"/>
              </a:rPr>
              <a:t>divided </a:t>
            </a:r>
            <a:r>
              <a:rPr dirty="0" sz="3200" spc="-20">
                <a:latin typeface="Calibri"/>
                <a:cs typeface="Calibri"/>
              </a:rPr>
              <a:t>into </a:t>
            </a:r>
            <a:r>
              <a:rPr dirty="0" sz="3200" spc="-10">
                <a:latin typeface="Calibri"/>
                <a:cs typeface="Calibri"/>
              </a:rPr>
              <a:t>seven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sections:</a:t>
            </a:r>
            <a:endParaRPr sz="32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  <a:tab pos="2338070" algn="l"/>
              </a:tabLst>
            </a:pPr>
            <a:r>
              <a:rPr dirty="0" sz="2800" spc="-10">
                <a:latin typeface="Calibri"/>
                <a:cs typeface="Calibri"/>
              </a:rPr>
              <a:t>Section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1:	</a:t>
            </a:r>
            <a:r>
              <a:rPr dirty="0" sz="2800" spc="-15">
                <a:latin typeface="Calibri"/>
                <a:cs typeface="Calibri"/>
              </a:rPr>
              <a:t>Recognition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silica-related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diseases.</a:t>
            </a:r>
            <a:endParaRPr sz="2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  <a:tab pos="2338070" algn="l"/>
              </a:tabLst>
            </a:pPr>
            <a:r>
              <a:rPr dirty="0" sz="2800" spc="-10">
                <a:latin typeface="Calibri"/>
                <a:cs typeface="Calibri"/>
              </a:rPr>
              <a:t>Section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2:	</a:t>
            </a:r>
            <a:r>
              <a:rPr dirty="0" sz="2800" spc="-10">
                <a:latin typeface="Calibri"/>
                <a:cs typeface="Calibri"/>
              </a:rPr>
              <a:t>Medical surveillance.</a:t>
            </a:r>
            <a:endParaRPr sz="2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  <a:tab pos="2338070" algn="l"/>
              </a:tabLst>
            </a:pPr>
            <a:r>
              <a:rPr dirty="0" sz="2800" spc="-10">
                <a:latin typeface="Calibri"/>
                <a:cs typeface="Calibri"/>
              </a:rPr>
              <a:t>Section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3:	</a:t>
            </a:r>
            <a:r>
              <a:rPr dirty="0" sz="2800" spc="-20">
                <a:latin typeface="Calibri"/>
                <a:cs typeface="Calibri"/>
              </a:rPr>
              <a:t>Roles </a:t>
            </a:r>
            <a:r>
              <a:rPr dirty="0" sz="2800" spc="-10">
                <a:latin typeface="Calibri"/>
                <a:cs typeface="Calibri"/>
              </a:rPr>
              <a:t>and</a:t>
            </a:r>
            <a:r>
              <a:rPr dirty="0" sz="2800" spc="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responsibilities.</a:t>
            </a:r>
            <a:endParaRPr sz="2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  <a:tab pos="2339340" algn="l"/>
              </a:tabLst>
            </a:pPr>
            <a:r>
              <a:rPr dirty="0" sz="2800" spc="-5">
                <a:latin typeface="Calibri"/>
                <a:cs typeface="Calibri"/>
              </a:rPr>
              <a:t>Section</a:t>
            </a:r>
            <a:r>
              <a:rPr dirty="0" sz="2800" spc="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4:	</a:t>
            </a:r>
            <a:r>
              <a:rPr dirty="0" sz="2800" spc="-10">
                <a:latin typeface="Calibri"/>
                <a:cs typeface="Calibri"/>
              </a:rPr>
              <a:t>Confidentiality </a:t>
            </a:r>
            <a:r>
              <a:rPr dirty="0" sz="2800" spc="-5">
                <a:latin typeface="Calibri"/>
                <a:cs typeface="Calibri"/>
              </a:rPr>
              <a:t>and other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considerations.</a:t>
            </a:r>
            <a:endParaRPr sz="2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  <a:tab pos="2338070" algn="l"/>
              </a:tabLst>
            </a:pPr>
            <a:r>
              <a:rPr dirty="0" sz="2800" spc="-10">
                <a:latin typeface="Calibri"/>
                <a:cs typeface="Calibri"/>
              </a:rPr>
              <a:t>Section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5:	</a:t>
            </a:r>
            <a:r>
              <a:rPr dirty="0" sz="2800" spc="-15">
                <a:latin typeface="Calibri"/>
                <a:cs typeface="Calibri"/>
              </a:rPr>
              <a:t>Resources.</a:t>
            </a:r>
            <a:endParaRPr sz="2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  <a:tab pos="2338070" algn="l"/>
              </a:tabLst>
            </a:pPr>
            <a:r>
              <a:rPr dirty="0" sz="2800" spc="-10">
                <a:latin typeface="Calibri"/>
                <a:cs typeface="Calibri"/>
              </a:rPr>
              <a:t>Section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6:	</a:t>
            </a:r>
            <a:r>
              <a:rPr dirty="0" sz="2800" spc="-20">
                <a:latin typeface="Calibri"/>
                <a:cs typeface="Calibri"/>
              </a:rPr>
              <a:t>References.</a:t>
            </a:r>
            <a:endParaRPr sz="2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  <a:tab pos="2338070" algn="l"/>
              </a:tabLst>
            </a:pPr>
            <a:r>
              <a:rPr dirty="0" sz="2800" spc="-10">
                <a:latin typeface="Calibri"/>
                <a:cs typeface="Calibri"/>
              </a:rPr>
              <a:t>Section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7:	</a:t>
            </a:r>
            <a:r>
              <a:rPr dirty="0" sz="2800" spc="-10">
                <a:latin typeface="Calibri"/>
                <a:cs typeface="Calibri"/>
              </a:rPr>
              <a:t>Sample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forms.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461898"/>
            <a:ext cx="23679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R</a:t>
            </a:r>
            <a:r>
              <a:rPr dirty="0" spc="-5"/>
              <a:t>esou</a:t>
            </a:r>
            <a:r>
              <a:rPr dirty="0" spc="-60"/>
              <a:t>r</a:t>
            </a:r>
            <a:r>
              <a:rPr dirty="0" spc="-5"/>
              <a:t>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1525041"/>
            <a:ext cx="9516110" cy="41230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520190" indent="-3429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5">
                <a:latin typeface="Calibri"/>
                <a:cs typeface="Calibri"/>
              </a:rPr>
              <a:t>Silica </a:t>
            </a:r>
            <a:r>
              <a:rPr dirty="0" sz="2800" spc="-10">
                <a:latin typeface="Calibri"/>
                <a:cs typeface="Calibri"/>
              </a:rPr>
              <a:t>Small Entity Compliance Guide </a:t>
            </a:r>
            <a:r>
              <a:rPr dirty="0" sz="2800" spc="-25">
                <a:latin typeface="Calibri"/>
                <a:cs typeface="Calibri"/>
              </a:rPr>
              <a:t>for </a:t>
            </a:r>
            <a:r>
              <a:rPr dirty="0" sz="2800" spc="-10">
                <a:latin typeface="Calibri"/>
                <a:cs typeface="Calibri"/>
              </a:rPr>
              <a:t>Construction </a:t>
            </a:r>
            <a:r>
              <a:rPr dirty="0" sz="2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www.osha.gov/Publications/OSHA3902.pdf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latin typeface="Calibri"/>
                <a:cs typeface="Calibri"/>
              </a:rPr>
              <a:t>OSHA </a:t>
            </a:r>
            <a:r>
              <a:rPr dirty="0" sz="2800" spc="-20">
                <a:latin typeface="Calibri"/>
                <a:cs typeface="Calibri"/>
              </a:rPr>
              <a:t>Crystalline </a:t>
            </a:r>
            <a:r>
              <a:rPr dirty="0" sz="2800" spc="-15">
                <a:latin typeface="Calibri"/>
                <a:cs typeface="Calibri"/>
              </a:rPr>
              <a:t>Silica </a:t>
            </a:r>
            <a:r>
              <a:rPr dirty="0" sz="2800" spc="-25">
                <a:latin typeface="Calibri"/>
                <a:cs typeface="Calibri"/>
              </a:rPr>
              <a:t>Fact</a:t>
            </a:r>
            <a:r>
              <a:rPr dirty="0" sz="2800" spc="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Sheet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65"/>
              </a:spcBef>
            </a:pPr>
            <a:r>
              <a:rPr dirty="0" sz="2800" spc="-1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osha.gov/OshDoc/data_General_Facts/crystalline-factsheet.pdf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355600" marR="4170679" indent="-342900">
              <a:lnSpc>
                <a:spcPct val="1201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Calibri"/>
                <a:cs typeface="Calibri"/>
              </a:rPr>
              <a:t>NIOSH </a:t>
            </a:r>
            <a:r>
              <a:rPr dirty="0" sz="2800" spc="-15">
                <a:latin typeface="Calibri"/>
                <a:cs typeface="Calibri"/>
              </a:rPr>
              <a:t>Silica Information </a:t>
            </a:r>
            <a:r>
              <a:rPr dirty="0" sz="2800" spc="-25">
                <a:latin typeface="Calibri"/>
                <a:cs typeface="Calibri"/>
              </a:rPr>
              <a:t>Webpage </a:t>
            </a:r>
            <a:r>
              <a:rPr dirty="0" sz="2800" spc="-25" u="heavy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dirty="0" sz="2800" spc="-15" u="heavy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www.cdc.gov/niosh/topics/silica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420751"/>
            <a:ext cx="4924425" cy="772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25"/>
              <a:t>Resources</a:t>
            </a:r>
            <a:r>
              <a:rPr dirty="0" sz="4900" spc="0"/>
              <a:t> </a:t>
            </a:r>
            <a:r>
              <a:rPr dirty="0" sz="3600" spc="-10" b="0">
                <a:solidFill>
                  <a:srgbClr val="000000"/>
                </a:solidFill>
                <a:latin typeface="Calibri"/>
                <a:cs typeface="Calibri"/>
              </a:rPr>
              <a:t>(continued)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5625" y="1556130"/>
            <a:ext cx="10001885" cy="4518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15">
                <a:latin typeface="Calibri"/>
                <a:cs typeface="Calibri"/>
              </a:rPr>
              <a:t>Center </a:t>
            </a:r>
            <a:r>
              <a:rPr dirty="0" sz="2200" spc="-20">
                <a:latin typeface="Calibri"/>
                <a:cs typeface="Calibri"/>
              </a:rPr>
              <a:t>for </a:t>
            </a:r>
            <a:r>
              <a:rPr dirty="0" sz="2200" spc="-10">
                <a:latin typeface="Calibri"/>
                <a:cs typeface="Calibri"/>
              </a:rPr>
              <a:t>Protection </a:t>
            </a:r>
            <a:r>
              <a:rPr dirty="0" sz="2200" spc="-5">
                <a:latin typeface="Calibri"/>
                <a:cs typeface="Calibri"/>
              </a:rPr>
              <a:t>of </a:t>
            </a:r>
            <a:r>
              <a:rPr dirty="0" sz="2200" spc="-35">
                <a:latin typeface="Calibri"/>
                <a:cs typeface="Calibri"/>
              </a:rPr>
              <a:t>Worker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Rights</a:t>
            </a:r>
            <a:endParaRPr sz="2200">
              <a:latin typeface="Calibri"/>
              <a:cs typeface="Calibri"/>
            </a:endParaRPr>
          </a:p>
          <a:p>
            <a:pPr marL="355600" marR="443484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15">
                <a:latin typeface="Calibri"/>
                <a:cs typeface="Calibri"/>
              </a:rPr>
              <a:t>Center </a:t>
            </a:r>
            <a:r>
              <a:rPr dirty="0" sz="2200" spc="-20">
                <a:latin typeface="Calibri"/>
                <a:cs typeface="Calibri"/>
              </a:rPr>
              <a:t>for </a:t>
            </a:r>
            <a:r>
              <a:rPr dirty="0" sz="2200" spc="-10">
                <a:latin typeface="Calibri"/>
                <a:cs typeface="Calibri"/>
              </a:rPr>
              <a:t>Construction </a:t>
            </a:r>
            <a:r>
              <a:rPr dirty="0" sz="2200" spc="-15">
                <a:latin typeface="Calibri"/>
                <a:cs typeface="Calibri"/>
              </a:rPr>
              <a:t>Research </a:t>
            </a:r>
            <a:r>
              <a:rPr dirty="0" sz="2200" spc="-10">
                <a:latin typeface="Calibri"/>
                <a:cs typeface="Calibri"/>
              </a:rPr>
              <a:t>and </a:t>
            </a:r>
            <a:r>
              <a:rPr dirty="0" sz="2200" spc="-30">
                <a:latin typeface="Calibri"/>
                <a:cs typeface="Calibri"/>
              </a:rPr>
              <a:t>Training </a:t>
            </a:r>
            <a:r>
              <a:rPr dirty="0" sz="22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22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www.silica-safe.org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10">
                <a:latin typeface="Calibri"/>
                <a:cs typeface="Calibri"/>
              </a:rPr>
              <a:t>Video clips </a:t>
            </a:r>
            <a:r>
              <a:rPr dirty="0" sz="2200" spc="-5">
                <a:latin typeface="Calibri"/>
                <a:cs typeface="Calibri"/>
              </a:rPr>
              <a:t>– </a:t>
            </a:r>
            <a:r>
              <a:rPr dirty="0" sz="2200" spc="-20">
                <a:latin typeface="Calibri"/>
                <a:cs typeface="Calibri"/>
              </a:rPr>
              <a:t>What’s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Working</a:t>
            </a:r>
            <a:endParaRPr sz="22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525"/>
              </a:spcBef>
            </a:pPr>
            <a:r>
              <a:rPr dirty="0" sz="22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http://www.silica-safe.org/whats-working/controlling-silica-dust-learning-from-each- </a:t>
            </a:r>
            <a:r>
              <a:rPr dirty="0" sz="2200" spc="-1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sz="2200" spc="-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other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20">
                <a:latin typeface="Calibri"/>
                <a:cs typeface="Calibri"/>
              </a:rPr>
              <a:t>Federal </a:t>
            </a:r>
            <a:r>
              <a:rPr dirty="0" sz="2200" spc="-15">
                <a:latin typeface="Calibri"/>
                <a:cs typeface="Calibri"/>
              </a:rPr>
              <a:t>Register </a:t>
            </a:r>
            <a:r>
              <a:rPr dirty="0" sz="2200" spc="-5">
                <a:latin typeface="Calibri"/>
                <a:cs typeface="Calibri"/>
              </a:rPr>
              <a:t>– </a:t>
            </a:r>
            <a:r>
              <a:rPr dirty="0" sz="2200" spc="-15">
                <a:latin typeface="Calibri"/>
                <a:cs typeface="Calibri"/>
              </a:rPr>
              <a:t>Silica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Standard</a:t>
            </a:r>
            <a:endParaRPr sz="2200">
              <a:latin typeface="Calibri"/>
              <a:cs typeface="Calibri"/>
            </a:endParaRPr>
          </a:p>
          <a:p>
            <a:pPr marL="355600" marR="74930">
              <a:lnSpc>
                <a:spcPct val="80000"/>
              </a:lnSpc>
              <a:spcBef>
                <a:spcPts val="525"/>
              </a:spcBef>
            </a:pPr>
            <a:r>
              <a:rPr dirty="0" sz="2200" spc="-15" u="heavy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https://www.federalregister.gov/documents/2016/03/25/2016-04800/occupational- </a:t>
            </a:r>
            <a:r>
              <a:rPr dirty="0" sz="2200" spc="-15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dirty="0" sz="2200" spc="-10" u="heavy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exposure-to-respirable-crystalline-silica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223139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>
                <a:latin typeface="Calibri"/>
                <a:cs typeface="Calibri"/>
              </a:rPr>
              <a:t>Hollow </a:t>
            </a:r>
            <a:r>
              <a:rPr dirty="0" sz="2200" spc="-10">
                <a:latin typeface="Calibri"/>
                <a:cs typeface="Calibri"/>
              </a:rPr>
              <a:t>drill bits </a:t>
            </a:r>
            <a:r>
              <a:rPr dirty="0" sz="2200" spc="-20">
                <a:latin typeface="Calibri"/>
                <a:cs typeface="Calibri"/>
              </a:rPr>
              <a:t>for </a:t>
            </a:r>
            <a:r>
              <a:rPr dirty="0" sz="2200" spc="-15">
                <a:latin typeface="Calibri"/>
                <a:cs typeface="Calibri"/>
              </a:rPr>
              <a:t>rotary hammers </a:t>
            </a:r>
            <a:r>
              <a:rPr dirty="0" sz="2200" spc="-5">
                <a:latin typeface="Calibri"/>
                <a:cs typeface="Calibri"/>
              </a:rPr>
              <a:t>with </a:t>
            </a:r>
            <a:r>
              <a:rPr dirty="0" sz="2200" spc="-10">
                <a:latin typeface="Calibri"/>
                <a:cs typeface="Calibri"/>
              </a:rPr>
              <a:t>local </a:t>
            </a:r>
            <a:r>
              <a:rPr dirty="0" sz="2200" spc="-15">
                <a:latin typeface="Calibri"/>
                <a:cs typeface="Calibri"/>
              </a:rPr>
              <a:t>exhaust </a:t>
            </a:r>
            <a:r>
              <a:rPr dirty="0" sz="2200" spc="-10">
                <a:latin typeface="Calibri"/>
                <a:cs typeface="Calibri"/>
              </a:rPr>
              <a:t>ventilation </a:t>
            </a:r>
            <a:r>
              <a:rPr dirty="0" sz="2200" spc="-10" u="heavy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 </a:t>
            </a:r>
            <a:r>
              <a:rPr dirty="0" sz="2200" spc="-20" u="heavy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https://www.youtube.com/watch?v=iC-Ze4jTs0M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68083" y="0"/>
            <a:ext cx="5423915" cy="31941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63156" y="175260"/>
            <a:ext cx="5000244" cy="2644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1009777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Tasks/Activities </a:t>
            </a:r>
            <a:r>
              <a:rPr dirty="0" spc="-70"/>
              <a:t>At </a:t>
            </a:r>
            <a:r>
              <a:rPr dirty="0"/>
              <a:t>Risk </a:t>
            </a:r>
            <a:r>
              <a:rPr dirty="0" spc="-10"/>
              <a:t>of </a:t>
            </a:r>
            <a:r>
              <a:rPr dirty="0" spc="-5"/>
              <a:t>Exposure </a:t>
            </a:r>
            <a:r>
              <a:rPr dirty="0" spc="-30"/>
              <a:t>to</a:t>
            </a:r>
            <a:r>
              <a:rPr dirty="0" spc="30"/>
              <a:t> </a:t>
            </a:r>
            <a:r>
              <a:rPr dirty="0" spc="-5"/>
              <a:t>Silica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70257" y="6587743"/>
            <a:ext cx="1282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767308"/>
            <a:ext cx="5203190" cy="502412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649605">
              <a:lnSpc>
                <a:spcPct val="100000"/>
              </a:lnSpc>
              <a:spcBef>
                <a:spcPts val="1140"/>
              </a:spcBef>
            </a:pPr>
            <a:r>
              <a:rPr dirty="0" sz="3200">
                <a:latin typeface="Calibri"/>
                <a:cs typeface="Calibri"/>
              </a:rPr>
              <a:t>Not </a:t>
            </a:r>
            <a:r>
              <a:rPr dirty="0" sz="3200" spc="-10">
                <a:latin typeface="Calibri"/>
                <a:cs typeface="Calibri"/>
              </a:rPr>
              <a:t>An All-Inclusive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Listing</a:t>
            </a:r>
            <a:endParaRPr sz="3200">
              <a:latin typeface="Calibri"/>
              <a:cs typeface="Calibri"/>
            </a:endParaRPr>
          </a:p>
          <a:p>
            <a:pPr marL="1530350">
              <a:lnSpc>
                <a:spcPct val="100000"/>
              </a:lnSpc>
              <a:spcBef>
                <a:spcPts val="1040"/>
              </a:spcBef>
            </a:pPr>
            <a:r>
              <a:rPr dirty="0" sz="3200" spc="-5" b="1" u="heavy">
                <a:solidFill>
                  <a:srgbClr val="FF0000"/>
                </a:solidFill>
                <a:latin typeface="Calibri"/>
                <a:cs typeface="Calibri"/>
              </a:rPr>
              <a:t>Construction</a:t>
            </a:r>
            <a:endParaRPr sz="3200">
              <a:latin typeface="Calibri"/>
              <a:cs typeface="Calibri"/>
            </a:endParaRPr>
          </a:p>
          <a:p>
            <a:pPr marL="355600" marR="30480" indent="-342900">
              <a:lnSpc>
                <a:spcPts val="269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Using </a:t>
            </a:r>
            <a:r>
              <a:rPr dirty="0" sz="2800" spc="-15">
                <a:latin typeface="Calibri"/>
                <a:cs typeface="Calibri"/>
              </a:rPr>
              <a:t>tools </a:t>
            </a:r>
            <a:r>
              <a:rPr dirty="0" sz="2800" spc="-10">
                <a:latin typeface="Calibri"/>
                <a:cs typeface="Calibri"/>
              </a:rPr>
              <a:t>and </a:t>
            </a:r>
            <a:r>
              <a:rPr dirty="0" sz="2800" spc="-15">
                <a:latin typeface="Calibri"/>
                <a:cs typeface="Calibri"/>
              </a:rPr>
              <a:t>heavy </a:t>
            </a:r>
            <a:r>
              <a:rPr dirty="0" sz="2800" spc="-10">
                <a:latin typeface="Calibri"/>
                <a:cs typeface="Calibri"/>
              </a:rPr>
              <a:t>equipment 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demolition.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Chipping, </a:t>
            </a:r>
            <a:r>
              <a:rPr dirty="0" sz="2800" spc="-5">
                <a:latin typeface="Calibri"/>
                <a:cs typeface="Calibri"/>
              </a:rPr>
              <a:t>cutting, sawing,  drilling, grinding, sanding, </a:t>
            </a:r>
            <a:r>
              <a:rPr dirty="0" sz="2800" spc="-10">
                <a:latin typeface="Calibri"/>
                <a:cs typeface="Calibri"/>
              </a:rPr>
              <a:t>and  </a:t>
            </a:r>
            <a:r>
              <a:rPr dirty="0" sz="2800" spc="-5">
                <a:latin typeface="Calibri"/>
                <a:cs typeface="Calibri"/>
              </a:rPr>
              <a:t>crushing of </a:t>
            </a:r>
            <a:r>
              <a:rPr dirty="0" sz="2800" spc="-15">
                <a:latin typeface="Calibri"/>
                <a:cs typeface="Calibri"/>
              </a:rPr>
              <a:t>concrete, </a:t>
            </a:r>
            <a:r>
              <a:rPr dirty="0" sz="2800" spc="-10">
                <a:latin typeface="Calibri"/>
                <a:cs typeface="Calibri"/>
              </a:rPr>
              <a:t>brick, block,  </a:t>
            </a:r>
            <a:r>
              <a:rPr dirty="0" sz="2800" spc="-15">
                <a:latin typeface="Calibri"/>
                <a:cs typeface="Calibri"/>
              </a:rPr>
              <a:t>rock,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20">
                <a:latin typeface="Calibri"/>
                <a:cs typeface="Calibri"/>
              </a:rPr>
              <a:t>stone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products.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Use of </a:t>
            </a:r>
            <a:r>
              <a:rPr dirty="0" sz="2800" spc="-10">
                <a:latin typeface="Calibri"/>
                <a:cs typeface="Calibri"/>
              </a:rPr>
              <a:t>sand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products.</a:t>
            </a:r>
            <a:endParaRPr sz="2800">
              <a:latin typeface="Calibri"/>
              <a:cs typeface="Calibri"/>
            </a:endParaRPr>
          </a:p>
          <a:p>
            <a:pPr marL="355600" marR="692150" indent="-342900">
              <a:lnSpc>
                <a:spcPts val="269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Use of </a:t>
            </a:r>
            <a:r>
              <a:rPr dirty="0" sz="2800" spc="-10">
                <a:latin typeface="Calibri"/>
                <a:cs typeface="Calibri"/>
              </a:rPr>
              <a:t>handheld </a:t>
            </a:r>
            <a:r>
              <a:rPr dirty="0" sz="2800" spc="-15">
                <a:latin typeface="Calibri"/>
                <a:cs typeface="Calibri"/>
              </a:rPr>
              <a:t>power saws  </a:t>
            </a:r>
            <a:r>
              <a:rPr dirty="0" sz="2800" spc="-5">
                <a:latin typeface="Calibri"/>
                <a:cs typeface="Calibri"/>
              </a:rPr>
              <a:t>without </a:t>
            </a:r>
            <a:r>
              <a:rPr dirty="0" sz="2800" spc="-20">
                <a:latin typeface="Calibri"/>
                <a:cs typeface="Calibri"/>
              </a:rPr>
              <a:t>dust controls to </a:t>
            </a:r>
            <a:r>
              <a:rPr dirty="0" sz="2800" spc="-5">
                <a:latin typeface="Calibri"/>
                <a:cs typeface="Calibri"/>
              </a:rPr>
              <a:t>cut  </a:t>
            </a:r>
            <a:r>
              <a:rPr dirty="0" sz="2800" spc="-15">
                <a:latin typeface="Calibri"/>
                <a:cs typeface="Calibri"/>
              </a:rPr>
              <a:t>concrete.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7102" y="1519555"/>
            <a:ext cx="5245735" cy="4878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43965">
              <a:lnSpc>
                <a:spcPct val="100000"/>
              </a:lnSpc>
              <a:spcBef>
                <a:spcPts val="105"/>
              </a:spcBef>
            </a:pPr>
            <a:r>
              <a:rPr dirty="0" sz="3200" spc="-15" b="1" u="heavy">
                <a:solidFill>
                  <a:srgbClr val="0000FF"/>
                </a:solidFill>
                <a:latin typeface="Calibri"/>
                <a:cs typeface="Calibri"/>
              </a:rPr>
              <a:t>General</a:t>
            </a:r>
            <a:r>
              <a:rPr dirty="0" sz="3200" spc="-80" b="1" u="heavy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 b="1" u="heavy">
                <a:solidFill>
                  <a:srgbClr val="0000FF"/>
                </a:solidFill>
                <a:latin typeface="Calibri"/>
                <a:cs typeface="Calibri"/>
              </a:rPr>
              <a:t>Industry</a:t>
            </a:r>
            <a:endParaRPr sz="3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200" spc="-5">
                <a:latin typeface="Calibri"/>
                <a:cs typeface="Calibri"/>
              </a:rPr>
              <a:t>Asphalt </a:t>
            </a:r>
            <a:r>
              <a:rPr dirty="0" sz="2200" spc="-15">
                <a:latin typeface="Calibri"/>
                <a:cs typeface="Calibri"/>
              </a:rPr>
              <a:t>Roofing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Materials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200" spc="-15">
                <a:latin typeface="Calibri"/>
                <a:cs typeface="Calibri"/>
              </a:rPr>
              <a:t>Concrete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Products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200" spc="-5">
                <a:latin typeface="Calibri"/>
                <a:cs typeface="Calibri"/>
              </a:rPr>
              <a:t>Cut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Stone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200" spc="-15">
                <a:latin typeface="Calibri"/>
                <a:cs typeface="Calibri"/>
              </a:rPr>
              <a:t>Dental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Laboratories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200" spc="-10">
                <a:latin typeface="Calibri"/>
                <a:cs typeface="Calibri"/>
              </a:rPr>
              <a:t>Foundries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200" spc="-10">
                <a:latin typeface="Calibri"/>
                <a:cs typeface="Calibri"/>
              </a:rPr>
              <a:t>Jewelry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200" spc="-15">
                <a:latin typeface="Calibri"/>
                <a:cs typeface="Calibri"/>
              </a:rPr>
              <a:t>Porcelain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Enameling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200" spc="-20">
                <a:latin typeface="Calibri"/>
                <a:cs typeface="Calibri"/>
              </a:rPr>
              <a:t>Pottery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200" spc="-10">
                <a:latin typeface="Calibri"/>
                <a:cs typeface="Calibri"/>
              </a:rPr>
              <a:t>Railroads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200" spc="-10">
                <a:latin typeface="Calibri"/>
                <a:cs typeface="Calibri"/>
              </a:rPr>
              <a:t>Ready-Mix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Concrete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200" spc="-15">
                <a:latin typeface="Calibri"/>
                <a:cs typeface="Calibri"/>
              </a:rPr>
              <a:t>Shipyards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200" spc="-15">
                <a:latin typeface="Calibri"/>
                <a:cs typeface="Calibri"/>
              </a:rPr>
              <a:t>Structural Clay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Products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200" spc="-10">
                <a:latin typeface="Calibri"/>
                <a:cs typeface="Calibri"/>
              </a:rPr>
              <a:t>Support </a:t>
            </a:r>
            <a:r>
              <a:rPr dirty="0" sz="2200" spc="-5">
                <a:latin typeface="Calibri"/>
                <a:cs typeface="Calibri"/>
              </a:rPr>
              <a:t>Activities </a:t>
            </a:r>
            <a:r>
              <a:rPr dirty="0" sz="2200" spc="-20">
                <a:latin typeface="Calibri"/>
                <a:cs typeface="Calibri"/>
              </a:rPr>
              <a:t>for </a:t>
            </a:r>
            <a:r>
              <a:rPr dirty="0" sz="2200" spc="-5">
                <a:latin typeface="Calibri"/>
                <a:cs typeface="Calibri"/>
              </a:rPr>
              <a:t>Oil and Gas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Operations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192151"/>
            <a:ext cx="933196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/>
              <a:t>Keep </a:t>
            </a:r>
            <a:r>
              <a:rPr dirty="0" sz="4000" spc="-15"/>
              <a:t>your </a:t>
            </a:r>
            <a:r>
              <a:rPr dirty="0" sz="4000" spc="-5"/>
              <a:t>head out of the clouds…but</a:t>
            </a:r>
            <a:r>
              <a:rPr dirty="0" sz="4000" spc="125"/>
              <a:t> </a:t>
            </a:r>
            <a:r>
              <a:rPr dirty="0" sz="4000" spc="-5"/>
              <a:t>don’t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dirty="0" sz="4000"/>
              <a:t>bury </a:t>
            </a:r>
            <a:r>
              <a:rPr dirty="0" sz="4000" spc="-5"/>
              <a:t>it in the pile</a:t>
            </a:r>
            <a:r>
              <a:rPr dirty="0" sz="4000" spc="0"/>
              <a:t> </a:t>
            </a:r>
            <a:r>
              <a:rPr dirty="0" sz="4000"/>
              <a:t>either!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699617" y="2778632"/>
            <a:ext cx="5206365" cy="19773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Calibri"/>
                <a:cs typeface="Calibri"/>
              </a:rPr>
              <a:t>Begin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 spc="-10">
                <a:latin typeface="Calibri"/>
                <a:cs typeface="Calibri"/>
              </a:rPr>
              <a:t>determine how </a:t>
            </a:r>
            <a:r>
              <a:rPr dirty="0" sz="3200" spc="-5">
                <a:latin typeface="Calibri"/>
                <a:cs typeface="Calibri"/>
              </a:rPr>
              <a:t>the  </a:t>
            </a:r>
            <a:r>
              <a:rPr dirty="0" sz="3200" spc="-15">
                <a:latin typeface="Calibri"/>
                <a:cs typeface="Calibri"/>
              </a:rPr>
              <a:t>appropriate </a:t>
            </a:r>
            <a:r>
              <a:rPr dirty="0" sz="3200" spc="-10">
                <a:latin typeface="Calibri"/>
                <a:cs typeface="Calibri"/>
              </a:rPr>
              <a:t>silica </a:t>
            </a:r>
            <a:r>
              <a:rPr dirty="0" sz="3200" spc="-20">
                <a:latin typeface="Calibri"/>
                <a:cs typeface="Calibri"/>
              </a:rPr>
              <a:t>standard may  </a:t>
            </a:r>
            <a:r>
              <a:rPr dirty="0" sz="3200" spc="-5">
                <a:latin typeface="Calibri"/>
                <a:cs typeface="Calibri"/>
              </a:rPr>
              <a:t>complied </a:t>
            </a:r>
            <a:r>
              <a:rPr dirty="0" sz="3200">
                <a:latin typeface="Calibri"/>
                <a:cs typeface="Calibri"/>
              </a:rPr>
              <a:t>with in </a:t>
            </a:r>
            <a:r>
              <a:rPr dirty="0" sz="3200" spc="-10">
                <a:latin typeface="Calibri"/>
                <a:cs typeface="Calibri"/>
              </a:rPr>
              <a:t>your  workplace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today!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4035" y="1566735"/>
            <a:ext cx="5192268" cy="5122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79107" y="1761744"/>
            <a:ext cx="4622292" cy="4552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70</a:t>
            </a:fld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625" y="461898"/>
            <a:ext cx="224536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229079"/>
                </a:solidFill>
                <a:latin typeface="Calibri"/>
                <a:cs typeface="Calibri"/>
              </a:rPr>
              <a:t>Summary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5625" y="1607947"/>
            <a:ext cx="1011174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latin typeface="Calibri"/>
                <a:cs typeface="Calibri"/>
              </a:rPr>
              <a:t>Provided </a:t>
            </a:r>
            <a:r>
              <a:rPr dirty="0" sz="3200" spc="-5">
                <a:latin typeface="Calibri"/>
                <a:cs typeface="Calibri"/>
              </a:rPr>
              <a:t>an overview of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20">
                <a:latin typeface="Calibri"/>
                <a:cs typeface="Calibri"/>
              </a:rPr>
              <a:t>content </a:t>
            </a:r>
            <a:r>
              <a:rPr dirty="0" sz="3200" spc="-5">
                <a:latin typeface="Calibri"/>
                <a:cs typeface="Calibri"/>
              </a:rPr>
              <a:t>of </a:t>
            </a:r>
            <a:r>
              <a:rPr dirty="0" sz="3200">
                <a:latin typeface="Calibri"/>
                <a:cs typeface="Calibri"/>
              </a:rPr>
              <a:t>MIOSHA </a:t>
            </a:r>
            <a:r>
              <a:rPr dirty="0" sz="3200" spc="-20">
                <a:latin typeface="Calibri"/>
                <a:cs typeface="Calibri"/>
              </a:rPr>
              <a:t>Part </a:t>
            </a:r>
            <a:r>
              <a:rPr dirty="0" sz="3200">
                <a:latin typeface="Calibri"/>
                <a:cs typeface="Calibri"/>
              </a:rPr>
              <a:t>590,  </a:t>
            </a:r>
            <a:r>
              <a:rPr dirty="0" sz="3200" spc="-10">
                <a:latin typeface="Calibri"/>
                <a:cs typeface="Calibri"/>
              </a:rPr>
              <a:t>Silica </a:t>
            </a:r>
            <a:r>
              <a:rPr dirty="0" sz="3200">
                <a:latin typeface="Calibri"/>
                <a:cs typeface="Calibri"/>
              </a:rPr>
              <a:t>in </a:t>
            </a:r>
            <a:r>
              <a:rPr dirty="0" sz="3200" spc="-10">
                <a:latin typeface="Calibri"/>
                <a:cs typeface="Calibri"/>
              </a:rPr>
              <a:t>General </a:t>
            </a:r>
            <a:r>
              <a:rPr dirty="0" sz="3200" spc="-30">
                <a:latin typeface="Calibri"/>
                <a:cs typeface="Calibri"/>
              </a:rPr>
              <a:t>Industry, </a:t>
            </a:r>
            <a:r>
              <a:rPr dirty="0" sz="3200" spc="-5">
                <a:latin typeface="Calibri"/>
                <a:cs typeface="Calibri"/>
              </a:rPr>
              <a:t>and </a:t>
            </a:r>
            <a:r>
              <a:rPr dirty="0" sz="3200" spc="-20">
                <a:latin typeface="Calibri"/>
                <a:cs typeface="Calibri"/>
              </a:rPr>
              <a:t>Part </a:t>
            </a:r>
            <a:r>
              <a:rPr dirty="0" sz="3200" spc="-5">
                <a:latin typeface="Calibri"/>
                <a:cs typeface="Calibri"/>
              </a:rPr>
              <a:t>690, </a:t>
            </a:r>
            <a:r>
              <a:rPr dirty="0" sz="3200" spc="-10">
                <a:latin typeface="Calibri"/>
                <a:cs typeface="Calibri"/>
              </a:rPr>
              <a:t>Silica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18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Construction.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6035" y="2743198"/>
            <a:ext cx="5538216" cy="398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57702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Silica </a:t>
            </a:r>
            <a:r>
              <a:rPr dirty="0"/>
              <a:t>in </a:t>
            </a:r>
            <a:r>
              <a:rPr dirty="0" spc="-15"/>
              <a:t>General</a:t>
            </a:r>
            <a:r>
              <a:rPr dirty="0" spc="-110"/>
              <a:t> </a:t>
            </a:r>
            <a:r>
              <a:rPr dirty="0" spc="-5"/>
              <a:t>Industry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5539" y="6215804"/>
            <a:ext cx="3585845" cy="377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>
                <a:latin typeface="Arial"/>
                <a:cs typeface="Arial"/>
              </a:rPr>
              <a:t>– </a:t>
            </a:r>
            <a:r>
              <a:rPr dirty="0" sz="2400" spc="-10">
                <a:latin typeface="Calibri"/>
                <a:cs typeface="Calibri"/>
              </a:rPr>
              <a:t>Observation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2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monitoring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9029" y="6421018"/>
            <a:ext cx="496379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5">
                <a:latin typeface="Calibri"/>
                <a:cs typeface="Calibri"/>
              </a:rPr>
              <a:t>content </a:t>
            </a:r>
            <a:r>
              <a:rPr dirty="0" sz="2400" spc="-5">
                <a:latin typeface="Calibri"/>
                <a:cs typeface="Calibri"/>
              </a:rPr>
              <a:t>both OSHA </a:t>
            </a:r>
            <a:r>
              <a:rPr dirty="0" sz="2400" spc="-10">
                <a:latin typeface="Calibri"/>
                <a:cs typeface="Calibri"/>
              </a:rPr>
              <a:t>silica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standards.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70257" y="6587743"/>
            <a:ext cx="1282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5625" y="899286"/>
            <a:ext cx="744093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MIOSHA </a:t>
            </a: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590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(adopts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29 CFR</a:t>
            </a:r>
            <a:r>
              <a:rPr dirty="0" sz="32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1910.1053)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1525041"/>
            <a:ext cx="5292725" cy="465074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latin typeface="Calibri"/>
                <a:cs typeface="Calibri"/>
              </a:rPr>
              <a:t>Scope and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application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latin typeface="Calibri"/>
                <a:cs typeface="Calibri"/>
              </a:rPr>
              <a:t>Definitions </a:t>
            </a:r>
            <a:r>
              <a:rPr dirty="0" sz="2800" spc="-5" b="1">
                <a:latin typeface="Calibri"/>
                <a:cs typeface="Calibri"/>
              </a:rPr>
              <a:t>(11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terms)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>
                <a:latin typeface="Calibri"/>
                <a:cs typeface="Calibri"/>
              </a:rPr>
              <a:t>Permissible </a:t>
            </a:r>
            <a:r>
              <a:rPr dirty="0" sz="2800" spc="-20">
                <a:latin typeface="Calibri"/>
                <a:cs typeface="Calibri"/>
              </a:rPr>
              <a:t>exposure </a:t>
            </a:r>
            <a:r>
              <a:rPr dirty="0" sz="2800" spc="-10">
                <a:latin typeface="Calibri"/>
                <a:cs typeface="Calibri"/>
              </a:rPr>
              <a:t>limit</a:t>
            </a:r>
            <a:r>
              <a:rPr dirty="0" sz="2800" spc="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(PEL)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>
                <a:latin typeface="Calibri"/>
                <a:cs typeface="Calibri"/>
              </a:rPr>
              <a:t>Exposure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assessment: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General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5">
                <a:latin typeface="Calibri"/>
                <a:cs typeface="Calibri"/>
              </a:rPr>
              <a:t>Performance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option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Scheduled monitoring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option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Reassessment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exposures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Methods of sample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analysis</a:t>
            </a:r>
            <a:endParaRPr sz="2400">
              <a:latin typeface="Calibri"/>
              <a:cs typeface="Calibri"/>
            </a:endParaRPr>
          </a:p>
          <a:p>
            <a:pPr lvl="1" marL="756285" marR="5080" indent="-286385">
              <a:lnSpc>
                <a:spcPts val="259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Employee notification </a:t>
            </a:r>
            <a:r>
              <a:rPr dirty="0" sz="2400" spc="-5">
                <a:latin typeface="Calibri"/>
                <a:cs typeface="Calibri"/>
              </a:rPr>
              <a:t>of assessment  results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7253" y="1525041"/>
            <a:ext cx="4052570" cy="416560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>
                <a:latin typeface="Calibri"/>
                <a:cs typeface="Calibri"/>
              </a:rPr>
              <a:t>Regulated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areas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Methods of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compliance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0" b="1">
                <a:latin typeface="Calibri"/>
                <a:cs typeface="Calibri"/>
              </a:rPr>
              <a:t>Respiratory </a:t>
            </a:r>
            <a:r>
              <a:rPr dirty="0" sz="2800" spc="-15" b="1">
                <a:latin typeface="Calibri"/>
                <a:cs typeface="Calibri"/>
              </a:rPr>
              <a:t>protection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 b="1">
                <a:latin typeface="Calibri"/>
                <a:cs typeface="Calibri"/>
              </a:rPr>
              <a:t>Housekeeping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latin typeface="Calibri"/>
                <a:cs typeface="Calibri"/>
              </a:rPr>
              <a:t>Medical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surveillance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195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latin typeface="Calibri"/>
                <a:cs typeface="Calibri"/>
              </a:rPr>
              <a:t>“Communication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silica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195"/>
              </a:lnSpc>
            </a:pPr>
            <a:r>
              <a:rPr dirty="0" sz="2800" spc="-15" b="1">
                <a:latin typeface="Calibri"/>
                <a:cs typeface="Calibri"/>
              </a:rPr>
              <a:t>hazards”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0" b="1">
                <a:latin typeface="Calibri"/>
                <a:cs typeface="Calibri"/>
              </a:rPr>
              <a:t>Recordkeeping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0" b="1">
                <a:latin typeface="Calibri"/>
                <a:cs typeface="Calibri"/>
              </a:rPr>
              <a:t>Dates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9029" y="5979058"/>
            <a:ext cx="5207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BOLD </a:t>
            </a:r>
            <a:r>
              <a:rPr dirty="0" sz="2400" spc="-5" b="1">
                <a:latin typeface="Calibri"/>
                <a:cs typeface="Calibri"/>
              </a:rPr>
              <a:t>TEXT </a:t>
            </a:r>
            <a:r>
              <a:rPr dirty="0" sz="2400" spc="-15">
                <a:latin typeface="Calibri"/>
                <a:cs typeface="Calibri"/>
              </a:rPr>
              <a:t>references </a:t>
            </a:r>
            <a:r>
              <a:rPr dirty="0" sz="2400" spc="-5">
                <a:latin typeface="Calibri"/>
                <a:cs typeface="Calibri"/>
              </a:rPr>
              <a:t>similar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information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1451101" cy="171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9603"/>
            <a:ext cx="1075943" cy="113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5625" y="218059"/>
            <a:ext cx="487045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Silica </a:t>
            </a:r>
            <a:r>
              <a:rPr dirty="0"/>
              <a:t>in</a:t>
            </a:r>
            <a:r>
              <a:rPr dirty="0" spc="-105"/>
              <a:t> </a:t>
            </a:r>
            <a:r>
              <a:rPr dirty="0" spc="-5"/>
              <a:t>Construction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625" y="899286"/>
            <a:ext cx="744093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MIOSHA </a:t>
            </a:r>
            <a:r>
              <a:rPr dirty="0" sz="3200" spc="-2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690 </a:t>
            </a:r>
            <a:r>
              <a:rPr dirty="0" sz="3200" spc="-5">
                <a:solidFill>
                  <a:srgbClr val="0000FF"/>
                </a:solidFill>
                <a:latin typeface="Calibri"/>
                <a:cs typeface="Calibri"/>
              </a:rPr>
              <a:t>(adopts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29 CFR</a:t>
            </a:r>
            <a:r>
              <a:rPr dirty="0" sz="32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</a:rPr>
              <a:t>1926.1153)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1525041"/>
            <a:ext cx="4697095" cy="435229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latin typeface="Calibri"/>
                <a:cs typeface="Calibri"/>
              </a:rPr>
              <a:t>Scope and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application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latin typeface="Calibri"/>
                <a:cs typeface="Calibri"/>
              </a:rPr>
              <a:t>Definitions </a:t>
            </a:r>
            <a:r>
              <a:rPr dirty="0" sz="2800" spc="-5" b="1">
                <a:latin typeface="Calibri"/>
                <a:cs typeface="Calibri"/>
              </a:rPr>
              <a:t>(11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terms)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195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Specified </a:t>
            </a:r>
            <a:r>
              <a:rPr dirty="0" sz="2800" spc="-20">
                <a:latin typeface="Calibri"/>
                <a:cs typeface="Calibri"/>
              </a:rPr>
              <a:t>exposure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control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195"/>
              </a:lnSpc>
            </a:pPr>
            <a:r>
              <a:rPr dirty="0" sz="2800" spc="-5">
                <a:latin typeface="Calibri"/>
                <a:cs typeface="Calibri"/>
              </a:rPr>
              <a:t>methods,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35"/>
              </a:spcBef>
            </a:pPr>
            <a:r>
              <a:rPr dirty="0" sz="2800" spc="-10">
                <a:latin typeface="Calibri"/>
                <a:cs typeface="Calibri"/>
              </a:rPr>
              <a:t>…OR…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195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>
                <a:latin typeface="Calibri"/>
                <a:cs typeface="Calibri"/>
              </a:rPr>
              <a:t>Alternative </a:t>
            </a:r>
            <a:r>
              <a:rPr dirty="0" sz="2800" spc="-20">
                <a:latin typeface="Calibri"/>
                <a:cs typeface="Calibri"/>
              </a:rPr>
              <a:t>exposure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control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195"/>
              </a:lnSpc>
            </a:pPr>
            <a:r>
              <a:rPr dirty="0" sz="2800" spc="-5">
                <a:latin typeface="Calibri"/>
                <a:cs typeface="Calibri"/>
              </a:rPr>
              <a:t>methods: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Permissible </a:t>
            </a:r>
            <a:r>
              <a:rPr dirty="0" sz="2400" spc="-15">
                <a:latin typeface="Calibri"/>
                <a:cs typeface="Calibri"/>
              </a:rPr>
              <a:t>exposure </a:t>
            </a:r>
            <a:r>
              <a:rPr dirty="0" sz="2400">
                <a:latin typeface="Calibri"/>
                <a:cs typeface="Calibri"/>
              </a:rPr>
              <a:t>limit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(PEL)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Exposure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assessment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Methods 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compliance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7102" y="1525041"/>
            <a:ext cx="4790440" cy="369633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0" b="1">
                <a:latin typeface="Calibri"/>
                <a:cs typeface="Calibri"/>
              </a:rPr>
              <a:t>Respiratory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protection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 b="1">
                <a:latin typeface="Calibri"/>
                <a:cs typeface="Calibri"/>
              </a:rPr>
              <a:t>Housekeeping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30" b="1">
                <a:latin typeface="Calibri"/>
                <a:cs typeface="Calibri"/>
              </a:rPr>
              <a:t>Written </a:t>
            </a:r>
            <a:r>
              <a:rPr dirty="0" sz="2800" spc="-20" b="1">
                <a:latin typeface="Calibri"/>
                <a:cs typeface="Calibri"/>
              </a:rPr>
              <a:t>exposure </a:t>
            </a:r>
            <a:r>
              <a:rPr dirty="0" sz="2800" spc="-15" b="1">
                <a:latin typeface="Calibri"/>
                <a:cs typeface="Calibri"/>
              </a:rPr>
              <a:t>control</a:t>
            </a:r>
            <a:r>
              <a:rPr dirty="0" sz="2800" spc="8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latin typeface="Calibri"/>
                <a:cs typeface="Calibri"/>
              </a:rPr>
              <a:t>Medical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surveillance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19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latin typeface="Calibri"/>
                <a:cs typeface="Calibri"/>
              </a:rPr>
              <a:t>“Communication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silica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190"/>
              </a:lnSpc>
            </a:pPr>
            <a:r>
              <a:rPr dirty="0" sz="2800" spc="-15" b="1">
                <a:latin typeface="Calibri"/>
                <a:cs typeface="Calibri"/>
              </a:rPr>
              <a:t>hazards”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0" b="1">
                <a:latin typeface="Calibri"/>
                <a:cs typeface="Calibri"/>
              </a:rPr>
              <a:t>Recordkeeping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0" b="1">
                <a:latin typeface="Calibri"/>
                <a:cs typeface="Calibri"/>
              </a:rPr>
              <a:t>Dates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82957" y="654964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9029" y="5979058"/>
            <a:ext cx="52070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BOLD </a:t>
            </a:r>
            <a:r>
              <a:rPr dirty="0" sz="2400" spc="-5" b="1">
                <a:latin typeface="Calibri"/>
                <a:cs typeface="Calibri"/>
              </a:rPr>
              <a:t>TEXT </a:t>
            </a:r>
            <a:r>
              <a:rPr dirty="0" sz="2400" spc="-15">
                <a:latin typeface="Calibri"/>
                <a:cs typeface="Calibri"/>
              </a:rPr>
              <a:t>references </a:t>
            </a:r>
            <a:r>
              <a:rPr dirty="0" sz="2400" spc="-5">
                <a:latin typeface="Calibri"/>
                <a:cs typeface="Calibri"/>
              </a:rPr>
              <a:t>similar </a:t>
            </a:r>
            <a:r>
              <a:rPr dirty="0" sz="2400" spc="-10">
                <a:latin typeface="Calibri"/>
                <a:cs typeface="Calibri"/>
              </a:rPr>
              <a:t>information 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5">
                <a:latin typeface="Calibri"/>
                <a:cs typeface="Calibri"/>
              </a:rPr>
              <a:t>content </a:t>
            </a:r>
            <a:r>
              <a:rPr dirty="0" sz="2400" spc="-5">
                <a:latin typeface="Calibri"/>
                <a:cs typeface="Calibri"/>
              </a:rPr>
              <a:t>both OSHA </a:t>
            </a:r>
            <a:r>
              <a:rPr dirty="0" sz="2400" spc="-10">
                <a:latin typeface="Calibri"/>
                <a:cs typeface="Calibri"/>
              </a:rPr>
              <a:t>silica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standards.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MIOSHA</dc:creator>
  <cp:keywords>Keep Your Head Out of the Clouds - Silica, 2017 Michigan Safety Conference, LARA, MIOSHA, CET</cp:keywords>
  <dc:subject>2017 Michigan Safety Conference</dc:subject>
  <dc:title>Keep Your Head Out of the Clouds - Silica</dc:title>
  <dcterms:created xsi:type="dcterms:W3CDTF">2017-05-02T14:46:03Z</dcterms:created>
  <dcterms:modified xsi:type="dcterms:W3CDTF">2017-05-02T14:46:03Z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2017-05-02T00:00:00Z</vt:filetime>
  </property>
</Properties>
</file>